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343" r:id="rId2"/>
    <p:sldId id="319" r:id="rId3"/>
    <p:sldId id="320" r:id="rId4"/>
    <p:sldId id="321" r:id="rId5"/>
    <p:sldId id="322" r:id="rId6"/>
    <p:sldId id="323" r:id="rId7"/>
    <p:sldId id="324" r:id="rId8"/>
    <p:sldId id="341" r:id="rId9"/>
    <p:sldId id="325" r:id="rId10"/>
    <p:sldId id="326" r:id="rId11"/>
    <p:sldId id="327" r:id="rId12"/>
    <p:sldId id="328" r:id="rId13"/>
    <p:sldId id="329" r:id="rId14"/>
    <p:sldId id="330" r:id="rId15"/>
    <p:sldId id="331" r:id="rId16"/>
    <p:sldId id="334" r:id="rId17"/>
    <p:sldId id="335" r:id="rId18"/>
    <p:sldId id="336" r:id="rId19"/>
    <p:sldId id="338" r:id="rId20"/>
    <p:sldId id="339" r:id="rId21"/>
    <p:sldId id="332" r:id="rId22"/>
    <p:sldId id="342" r:id="rId23"/>
    <p:sldId id="340" r:id="rId24"/>
    <p:sldId id="337" r:id="rId25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34587" autoAdjust="0"/>
    <p:restoredTop sz="89921" autoAdjust="0"/>
  </p:normalViewPr>
  <p:slideViewPr>
    <p:cSldViewPr>
      <p:cViewPr varScale="1">
        <p:scale>
          <a:sx n="101" d="100"/>
          <a:sy n="101" d="100"/>
        </p:scale>
        <p:origin x="927" y="51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r">
              <a:defRPr sz="1200"/>
            </a:lvl1pPr>
          </a:lstStyle>
          <a:p>
            <a:fld id="{2786BDC7-26E3-420D-A945-59194FC2BC58}" type="datetimeFigureOut">
              <a:rPr lang="en-US" smtClean="0"/>
              <a:pPr/>
              <a:t>10/7/2020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830" tIns="46415" rIns="92830" bIns="46415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1"/>
            <a:ext cx="5608320" cy="4183380"/>
          </a:xfrm>
          <a:prstGeom prst="rect">
            <a:avLst/>
          </a:prstGeom>
        </p:spPr>
        <p:txBody>
          <a:bodyPr vert="horz" lIns="92830" tIns="46415" rIns="92830" bIns="46415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6"/>
            <a:ext cx="3037840" cy="464820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6"/>
            <a:ext cx="3037840" cy="464820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r">
              <a:defRPr sz="1200"/>
            </a:lvl1pPr>
          </a:lstStyle>
          <a:p>
            <a:fld id="{F9FDD9CA-56D5-4E13-B578-CCBA65AFA82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7864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DD9CA-56D5-4E13-B578-CCBA65AFA82A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6945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- The task graph</a:t>
            </a:r>
            <a:r>
              <a:rPr lang="it-IT" baseline="0" dirty="0" smtClean="0"/>
              <a:t> must be prepared by the application designer</a:t>
            </a:r>
          </a:p>
          <a:p>
            <a:r>
              <a:rPr lang="it-IT" dirty="0" smtClean="0"/>
              <a:t>- Def</a:t>
            </a:r>
            <a:r>
              <a:rPr lang="it-IT" baseline="0" dirty="0" smtClean="0"/>
              <a:t> await dependency, we’ll see, is, for every out (of the component) there is an in in the read set of the task (or of a previous task) – Presence is the read set is the condition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DD9CA-56D5-4E13-B578-CCBA65AFA82A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7469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Acyclicity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DD9CA-56D5-4E13-B578-CCBA65AFA82A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8285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- Await depedency</a:t>
            </a:r>
            <a:r>
              <a:rPr lang="it-IT" baseline="0" dirty="0" smtClean="0"/>
              <a:t> def</a:t>
            </a:r>
            <a:endParaRPr lang="it-IT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 smtClean="0"/>
              <a:t>- Def</a:t>
            </a:r>
            <a:r>
              <a:rPr lang="it-IT" baseline="0" dirty="0" smtClean="0"/>
              <a:t> await dependency</a:t>
            </a:r>
            <a:r>
              <a:rPr lang="it-IT" baseline="0" smtClean="0"/>
              <a:t>, </a:t>
            </a:r>
            <a:r>
              <a:rPr lang="it-IT" baseline="0" smtClean="0"/>
              <a:t>is</a:t>
            </a:r>
            <a:r>
              <a:rPr lang="it-IT" baseline="0" dirty="0" smtClean="0"/>
              <a:t>, </a:t>
            </a:r>
            <a:r>
              <a:rPr lang="it-IT" baseline="0" smtClean="0"/>
              <a:t>for </a:t>
            </a:r>
            <a:r>
              <a:rPr lang="it-IT" baseline="0" smtClean="0"/>
              <a:t>an </a:t>
            </a:r>
            <a:r>
              <a:rPr lang="it-IT" baseline="0" dirty="0" smtClean="0"/>
              <a:t>out (of the component) there is an </a:t>
            </a:r>
            <a:r>
              <a:rPr lang="it-IT" baseline="0" smtClean="0"/>
              <a:t>in </a:t>
            </a:r>
            <a:r>
              <a:rPr lang="it-IT" baseline="0" smtClean="0"/>
              <a:t>(of the component) in </a:t>
            </a:r>
            <a:r>
              <a:rPr lang="it-IT" baseline="0" dirty="0" smtClean="0"/>
              <a:t>the read set of the </a:t>
            </a:r>
            <a:r>
              <a:rPr lang="it-IT" baseline="0" smtClean="0"/>
              <a:t>task </a:t>
            </a:r>
            <a:r>
              <a:rPr lang="it-IT" baseline="0" smtClean="0"/>
              <a:t>that writes the out (or </a:t>
            </a:r>
            <a:r>
              <a:rPr lang="it-IT" baseline="0" dirty="0" smtClean="0"/>
              <a:t>of a </a:t>
            </a:r>
            <a:r>
              <a:rPr lang="it-IT" baseline="0" smtClean="0"/>
              <a:t>previous </a:t>
            </a:r>
            <a:r>
              <a:rPr lang="it-IT" baseline="0" smtClean="0"/>
              <a:t>task of it) </a:t>
            </a:r>
            <a:r>
              <a:rPr lang="it-IT" baseline="0" dirty="0" smtClean="0"/>
              <a:t>– </a:t>
            </a:r>
            <a:r>
              <a:rPr lang="it-IT" baseline="0" smtClean="0"/>
              <a:t>Presence </a:t>
            </a:r>
            <a:r>
              <a:rPr lang="it-IT" baseline="0" smtClean="0"/>
              <a:t>in </a:t>
            </a:r>
            <a:r>
              <a:rPr lang="it-IT" baseline="0" dirty="0" smtClean="0"/>
              <a:t>the read set is the condition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DD9CA-56D5-4E13-B578-CCBA65AFA82A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2779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Output &amp; local vars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DD9CA-56D5-4E13-B578-CCBA65AFA82A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8144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-</a:t>
            </a:r>
            <a:r>
              <a:rPr lang="it-IT" baseline="0" dirty="0" smtClean="0"/>
              <a:t> Write conflicts must be ordered</a:t>
            </a:r>
            <a:endParaRPr lang="it-IT" dirty="0" smtClean="0"/>
          </a:p>
          <a:p>
            <a:r>
              <a:rPr lang="it-IT" dirty="0" smtClean="0"/>
              <a:t>- Different schedules give the same reaction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DD9CA-56D5-4E13-B578-CCBA65AFA82A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5354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This is an observation. We’ll see soon a definition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DD9CA-56D5-4E13-B578-CCBA65AFA82A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5291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28299">
              <a:defRPr/>
            </a:pPr>
            <a:r>
              <a:rPr lang="en-US">
                <a:latin typeface="Comic Sans MS" pitchFamily="66" charset="0"/>
              </a:rPr>
              <a:t>If both C1 and C2 are event-triggered, is it guaranteed that the product C1||C2 is event-triggered??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DD9CA-56D5-4E13-B578-CCBA65AFA82A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5044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F92D2-8E23-4C33-8765-7DCABF5179D9}" type="datetime1">
              <a:rPr lang="en-US" smtClean="0"/>
              <a:t>10/7/2020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95A0C-E8B4-47C2-9849-B25B57F3CC78}" type="datetime1">
              <a:rPr lang="en-US" smtClean="0"/>
              <a:t>10/7/2020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C424F-9EE7-4E71-8C8D-783759831105}" type="datetime1">
              <a:rPr lang="en-US" smtClean="0"/>
              <a:t>10/7/2020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43A66-B21B-4224-97EF-274F4547248B}" type="datetime1">
              <a:rPr lang="en-US" smtClean="0"/>
              <a:t>10/7/2020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ADD58-0482-44D9-B270-3A3BD926CF71}" type="datetime1">
              <a:rPr lang="en-US" smtClean="0"/>
              <a:t>10/7/2020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1EE15-39BF-4E68-A4CA-4A345EED66EB}" type="datetime1">
              <a:rPr lang="en-US" smtClean="0"/>
              <a:t>10/7/2020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905909-53AA-4BD9-9FFF-101690A0C81D}" type="datetime1">
              <a:rPr lang="en-US" smtClean="0"/>
              <a:t>10/7/2020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8ACA30-0C9D-4695-9D32-76B66FA46B44}" type="datetime1">
              <a:rPr lang="en-US" smtClean="0"/>
              <a:t>10/7/2020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3D1D6-CB14-4D31-9E81-5D2C8772FFBC}" type="datetime1">
              <a:rPr lang="en-US" smtClean="0"/>
              <a:t>10/7/2020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B5690-9132-4885-98E4-E006D7EE14A5}" type="datetime1">
              <a:rPr lang="en-US" smtClean="0"/>
              <a:t>10/7/2020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B8BDE-05DC-45BB-B68E-7EBC2AC07E58}" type="datetime1">
              <a:rPr lang="en-US" smtClean="0"/>
              <a:t>10/7/2020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805930-68CD-4CCD-ACFE-DB20ADB15698}" type="datetime1">
              <a:rPr lang="en-US" smtClean="0"/>
              <a:t>10/7/2020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0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1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2.bin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3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4.bin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5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6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7.bin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8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9.bin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0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0.bin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1.bin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2.bin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3.bin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4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4.bin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5.bin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6.bin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7.bin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8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9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7924800" cy="2209800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CIS 540</a:t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Principles of Embedded Computation</a:t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/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Spring 2015 </a:t>
            </a:r>
            <a:b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http://www.seas.upenn.edu/~cis540/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28600" y="6248400"/>
            <a:ext cx="1371600" cy="493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838200" y="3581400"/>
            <a:ext cx="7924800" cy="2057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>
                <a:latin typeface="Comic Sans MS" pitchFamily="66" charset="0"/>
                <a:ea typeface="+mj-ea"/>
                <a:cs typeface="Times New Roman" pitchFamily="18" charset="0"/>
              </a:rPr>
              <a:t>Instructor: Rajeev </a:t>
            </a:r>
            <a:r>
              <a:rPr lang="en-US" sz="2400" dirty="0" err="1" smtClean="0">
                <a:latin typeface="Comic Sans MS" pitchFamily="66" charset="0"/>
                <a:ea typeface="+mj-ea"/>
                <a:cs typeface="Times New Roman" pitchFamily="18" charset="0"/>
              </a:rPr>
              <a:t>Alur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  <a:t/>
            </a:r>
            <a:b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</a:b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  <a:t>alur@cis.upenn.edu</a:t>
            </a: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8653463" y="6184169"/>
          <a:ext cx="490537" cy="6738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7" name="Acrobat Document" r:id="rId5" imgW="4790808" imgH="6162472" progId="AcroExch.Document.7">
                  <p:embed/>
                </p:oleObj>
              </mc:Choice>
              <mc:Fallback>
                <p:oleObj name="Acrobat Document" r:id="rId5" imgW="4790808" imgH="6162472" progId="AcroExch.Document.7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53463" y="6184169"/>
                        <a:ext cx="490537" cy="67383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8077200" y="533400"/>
            <a:ext cx="68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/>
              <a:t>2c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Interface: </a:t>
            </a:r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SplitDelay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8" name="Group 40"/>
          <p:cNvGrpSpPr/>
          <p:nvPr/>
        </p:nvGrpSpPr>
        <p:grpSpPr>
          <a:xfrm>
            <a:off x="2133600" y="3962400"/>
            <a:ext cx="3631585" cy="1371600"/>
            <a:chOff x="2438400" y="1143000"/>
            <a:chExt cx="3631585" cy="1371600"/>
          </a:xfrm>
        </p:grpSpPr>
        <p:sp>
          <p:nvSpPr>
            <p:cNvPr id="52" name="Rectangle 51"/>
            <p:cNvSpPr/>
            <p:nvPr/>
          </p:nvSpPr>
          <p:spPr>
            <a:xfrm>
              <a:off x="3352800" y="1600200"/>
              <a:ext cx="1752600" cy="914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Arrow Connector 52"/>
            <p:cNvCxnSpPr/>
            <p:nvPr/>
          </p:nvCxnSpPr>
          <p:spPr>
            <a:xfrm>
              <a:off x="5105400" y="20574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/>
            <p:cNvCxnSpPr/>
            <p:nvPr/>
          </p:nvCxnSpPr>
          <p:spPr>
            <a:xfrm>
              <a:off x="2438400" y="20574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/>
            <p:cNvSpPr txBox="1"/>
            <p:nvPr/>
          </p:nvSpPr>
          <p:spPr>
            <a:xfrm>
              <a:off x="2438400" y="1676400"/>
              <a:ext cx="7569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in</a:t>
              </a:r>
              <a:endParaRPr lang="en-US" sz="1600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5181600" y="1676400"/>
              <a:ext cx="88838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out</a:t>
              </a:r>
              <a:endParaRPr lang="en-US" sz="1600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3352800" y="1143000"/>
              <a:ext cx="180139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SplitDelay</a:t>
              </a:r>
              <a:r>
                <a:rPr lang="en-US" sz="1600" dirty="0" smtClean="0"/>
                <a:t> Interface</a:t>
              </a:r>
              <a:endParaRPr lang="en-US" sz="1600" dirty="0"/>
            </a:p>
          </p:txBody>
        </p:sp>
      </p:grpSp>
      <p:grpSp>
        <p:nvGrpSpPr>
          <p:cNvPr id="77" name="Group 76"/>
          <p:cNvGrpSpPr/>
          <p:nvPr/>
        </p:nvGrpSpPr>
        <p:grpSpPr>
          <a:xfrm>
            <a:off x="1990227" y="1215096"/>
            <a:ext cx="4879002" cy="1964322"/>
            <a:chOff x="1990227" y="1215096"/>
            <a:chExt cx="4879002" cy="1964322"/>
          </a:xfrm>
        </p:grpSpPr>
        <p:grpSp>
          <p:nvGrpSpPr>
            <p:cNvPr id="61" name="Group 60"/>
            <p:cNvGrpSpPr/>
            <p:nvPr/>
          </p:nvGrpSpPr>
          <p:grpSpPr>
            <a:xfrm>
              <a:off x="1990227" y="1215096"/>
              <a:ext cx="4879002" cy="1964322"/>
              <a:chOff x="2438400" y="1143000"/>
              <a:chExt cx="4879002" cy="1964322"/>
            </a:xfrm>
          </p:grpSpPr>
          <p:sp>
            <p:nvSpPr>
              <p:cNvPr id="62" name="Rectangle 61"/>
              <p:cNvSpPr/>
              <p:nvPr/>
            </p:nvSpPr>
            <p:spPr>
              <a:xfrm>
                <a:off x="3352800" y="1600199"/>
                <a:ext cx="3037692" cy="150712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3" name="Straight Arrow Connector 62"/>
              <p:cNvCxnSpPr/>
              <p:nvPr/>
            </p:nvCxnSpPr>
            <p:spPr>
              <a:xfrm>
                <a:off x="6390492" y="239508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Arrow Connector 63"/>
              <p:cNvCxnSpPr/>
              <p:nvPr/>
            </p:nvCxnSpPr>
            <p:spPr>
              <a:xfrm>
                <a:off x="2438400" y="235376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5" name="TextBox 64"/>
              <p:cNvSpPr txBox="1"/>
              <p:nvPr/>
            </p:nvSpPr>
            <p:spPr>
              <a:xfrm>
                <a:off x="2438400" y="1935931"/>
                <a:ext cx="75693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err="1" smtClean="0"/>
                  <a:t>bool</a:t>
                </a:r>
                <a:r>
                  <a:rPr lang="en-US" sz="1600" dirty="0" smtClean="0"/>
                  <a:t> in</a:t>
                </a:r>
                <a:endParaRPr lang="en-US" sz="1600" dirty="0"/>
              </a:p>
            </p:txBody>
          </p:sp>
          <p:cxnSp>
            <p:nvCxnSpPr>
              <p:cNvPr id="66" name="Straight Connector 65"/>
              <p:cNvCxnSpPr/>
              <p:nvPr/>
            </p:nvCxnSpPr>
            <p:spPr>
              <a:xfrm flipV="1">
                <a:off x="3352800" y="1888123"/>
                <a:ext cx="3037692" cy="1687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7" name="TextBox 66"/>
              <p:cNvSpPr txBox="1"/>
              <p:nvPr/>
            </p:nvSpPr>
            <p:spPr>
              <a:xfrm>
                <a:off x="3657600" y="1600200"/>
                <a:ext cx="104547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err="1" smtClean="0"/>
                  <a:t>bool</a:t>
                </a:r>
                <a:r>
                  <a:rPr lang="en-US" sz="1600" dirty="0" smtClean="0"/>
                  <a:t> x := 0</a:t>
                </a:r>
                <a:endParaRPr lang="en-US" sz="1600" dirty="0"/>
              </a:p>
            </p:txBody>
          </p:sp>
          <p:sp>
            <p:nvSpPr>
              <p:cNvPr id="68" name="TextBox 67"/>
              <p:cNvSpPr txBox="1"/>
              <p:nvPr/>
            </p:nvSpPr>
            <p:spPr>
              <a:xfrm>
                <a:off x="3799465" y="2432682"/>
                <a:ext cx="76174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smtClean="0"/>
                  <a:t>out:=x </a:t>
                </a:r>
                <a:endParaRPr lang="en-US" sz="1600" dirty="0"/>
              </a:p>
            </p:txBody>
          </p:sp>
          <p:sp>
            <p:nvSpPr>
              <p:cNvPr id="69" name="TextBox 68"/>
              <p:cNvSpPr txBox="1"/>
              <p:nvPr/>
            </p:nvSpPr>
            <p:spPr>
              <a:xfrm>
                <a:off x="6429017" y="1974710"/>
                <a:ext cx="888385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err="1" smtClean="0"/>
                  <a:t>bool</a:t>
                </a:r>
                <a:r>
                  <a:rPr lang="en-US" sz="1600" dirty="0" smtClean="0"/>
                  <a:t> out</a:t>
                </a:r>
                <a:endParaRPr lang="en-US" sz="1600" dirty="0"/>
              </a:p>
            </p:txBody>
          </p:sp>
          <p:sp>
            <p:nvSpPr>
              <p:cNvPr id="70" name="TextBox 69"/>
              <p:cNvSpPr txBox="1"/>
              <p:nvPr/>
            </p:nvSpPr>
            <p:spPr>
              <a:xfrm>
                <a:off x="3352800" y="1143000"/>
                <a:ext cx="101123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err="1" smtClean="0"/>
                  <a:t>SplitDelay</a:t>
                </a:r>
                <a:endParaRPr lang="en-US" sz="1600" dirty="0"/>
              </a:p>
            </p:txBody>
          </p:sp>
        </p:grpSp>
        <p:sp>
          <p:nvSpPr>
            <p:cNvPr id="71" name="Rounded Rectangle 70"/>
            <p:cNvSpPr/>
            <p:nvPr/>
          </p:nvSpPr>
          <p:spPr>
            <a:xfrm>
              <a:off x="3225349" y="2385393"/>
              <a:ext cx="1045479" cy="517519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3225349" y="2046839"/>
              <a:ext cx="114005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A1: x -&gt; out</a:t>
              </a:r>
              <a:endParaRPr lang="en-US" sz="1600" dirty="0"/>
            </a:p>
          </p:txBody>
        </p:sp>
        <p:sp>
          <p:nvSpPr>
            <p:cNvPr id="73" name="Rounded Rectangle 72"/>
            <p:cNvSpPr/>
            <p:nvPr/>
          </p:nvSpPr>
          <p:spPr>
            <a:xfrm>
              <a:off x="4768837" y="2366534"/>
              <a:ext cx="1045479" cy="517519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4768837" y="2027980"/>
              <a:ext cx="100860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A2: in -&gt; x</a:t>
              </a:r>
              <a:endParaRPr lang="en-US" sz="1600" dirty="0"/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4976425" y="2474875"/>
              <a:ext cx="63030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x</a:t>
              </a:r>
              <a:r>
                <a:rPr lang="en-US" sz="1600" dirty="0" smtClean="0"/>
                <a:t>:=in </a:t>
              </a:r>
              <a:endParaRPr lang="en-US" sz="1600" dirty="0"/>
            </a:p>
          </p:txBody>
        </p:sp>
        <p:cxnSp>
          <p:nvCxnSpPr>
            <p:cNvPr id="76" name="Straight Arrow Connector 75"/>
            <p:cNvCxnSpPr>
              <a:endCxn id="73" idx="1"/>
            </p:cNvCxnSpPr>
            <p:nvPr/>
          </p:nvCxnSpPr>
          <p:spPr>
            <a:xfrm>
              <a:off x="4270828" y="2604456"/>
              <a:ext cx="498009" cy="20838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Group 28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0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1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253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10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Example Interface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743200" y="1905000"/>
            <a:ext cx="4318452" cy="277720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7061652" y="238059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1828801" y="2459865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828801" y="2042036"/>
            <a:ext cx="4427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in1</a:t>
            </a:r>
            <a:endParaRPr lang="en-US" sz="1600" dirty="0"/>
          </a:p>
        </p:txBody>
      </p:sp>
      <p:sp>
        <p:nvSpPr>
          <p:cNvPr id="16" name="TextBox 15"/>
          <p:cNvSpPr txBox="1"/>
          <p:nvPr/>
        </p:nvSpPr>
        <p:spPr>
          <a:xfrm>
            <a:off x="7087667" y="1932989"/>
            <a:ext cx="5741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out1</a:t>
            </a:r>
            <a:endParaRPr lang="en-US" sz="1600" dirty="0"/>
          </a:p>
        </p:txBody>
      </p:sp>
      <p:grpSp>
        <p:nvGrpSpPr>
          <p:cNvPr id="3" name="Group 7"/>
          <p:cNvGrpSpPr/>
          <p:nvPr/>
        </p:nvGrpSpPr>
        <p:grpSpPr>
          <a:xfrm>
            <a:off x="3079846" y="2643940"/>
            <a:ext cx="1590307" cy="649665"/>
            <a:chOff x="3257194" y="2381332"/>
            <a:chExt cx="1590307" cy="649665"/>
          </a:xfrm>
        </p:grpSpPr>
        <p:sp>
          <p:nvSpPr>
            <p:cNvPr id="4" name="Rounded Rectangle 3"/>
            <p:cNvSpPr/>
            <p:nvPr/>
          </p:nvSpPr>
          <p:spPr>
            <a:xfrm>
              <a:off x="3394252" y="2772237"/>
              <a:ext cx="1277112" cy="25876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3257194" y="2381332"/>
              <a:ext cx="159030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A1: x1,in1 -&gt; y,x1</a:t>
              </a:r>
              <a:endParaRPr lang="en-US" sz="1600" dirty="0"/>
            </a:p>
          </p:txBody>
        </p:sp>
      </p:grpSp>
      <p:cxnSp>
        <p:nvCxnSpPr>
          <p:cNvPr id="23" name="Straight Arrow Connector 22"/>
          <p:cNvCxnSpPr/>
          <p:nvPr/>
        </p:nvCxnSpPr>
        <p:spPr>
          <a:xfrm>
            <a:off x="1837687" y="4148808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1837687" y="3730979"/>
            <a:ext cx="4427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in2</a:t>
            </a:r>
            <a:endParaRPr lang="en-US" sz="1600" dirty="0"/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7070603" y="3263099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7096618" y="2831444"/>
            <a:ext cx="5741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out2</a:t>
            </a:r>
            <a:endParaRPr lang="en-US" sz="1600" dirty="0"/>
          </a:p>
        </p:txBody>
      </p:sp>
      <p:cxnSp>
        <p:nvCxnSpPr>
          <p:cNvPr id="28" name="Straight Arrow Connector 27"/>
          <p:cNvCxnSpPr/>
          <p:nvPr/>
        </p:nvCxnSpPr>
        <p:spPr>
          <a:xfrm>
            <a:off x="7070603" y="4207423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7096618" y="3798906"/>
            <a:ext cx="5741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out3</a:t>
            </a:r>
            <a:endParaRPr lang="en-US" sz="160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2743200" y="2211313"/>
            <a:ext cx="43184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2858471" y="1905000"/>
            <a:ext cx="7136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x1, x2 </a:t>
            </a:r>
            <a:endParaRPr lang="en-US" sz="1600" dirty="0"/>
          </a:p>
        </p:txBody>
      </p:sp>
      <p:sp>
        <p:nvSpPr>
          <p:cNvPr id="32" name="TextBox 31"/>
          <p:cNvSpPr txBox="1"/>
          <p:nvPr/>
        </p:nvSpPr>
        <p:spPr>
          <a:xfrm>
            <a:off x="2859659" y="2305386"/>
            <a:ext cx="7087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l</a:t>
            </a:r>
            <a:r>
              <a:rPr lang="en-US" sz="1600" dirty="0" smtClean="0"/>
              <a:t>ocal y</a:t>
            </a:r>
            <a:endParaRPr lang="en-US" sz="1600" dirty="0"/>
          </a:p>
        </p:txBody>
      </p:sp>
      <p:grpSp>
        <p:nvGrpSpPr>
          <p:cNvPr id="8" name="Group 33"/>
          <p:cNvGrpSpPr/>
          <p:nvPr/>
        </p:nvGrpSpPr>
        <p:grpSpPr>
          <a:xfrm>
            <a:off x="3060306" y="3744700"/>
            <a:ext cx="1414170" cy="649665"/>
            <a:chOff x="3257194" y="2381332"/>
            <a:chExt cx="1414170" cy="649665"/>
          </a:xfrm>
        </p:grpSpPr>
        <p:sp>
          <p:nvSpPr>
            <p:cNvPr id="35" name="Rounded Rectangle 34"/>
            <p:cNvSpPr/>
            <p:nvPr/>
          </p:nvSpPr>
          <p:spPr>
            <a:xfrm>
              <a:off x="3394252" y="2772237"/>
              <a:ext cx="1277112" cy="25876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3257194" y="2381332"/>
              <a:ext cx="134844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A2: x2 -&gt; out2</a:t>
              </a:r>
              <a:endParaRPr lang="en-US" sz="1600" dirty="0"/>
            </a:p>
          </p:txBody>
        </p:sp>
      </p:grpSp>
      <p:grpSp>
        <p:nvGrpSpPr>
          <p:cNvPr id="13" name="Group 36"/>
          <p:cNvGrpSpPr/>
          <p:nvPr/>
        </p:nvGrpSpPr>
        <p:grpSpPr>
          <a:xfrm>
            <a:off x="5160168" y="2627153"/>
            <a:ext cx="1901483" cy="649665"/>
            <a:chOff x="3051651" y="2381332"/>
            <a:chExt cx="1901483" cy="649665"/>
          </a:xfrm>
        </p:grpSpPr>
        <p:sp>
          <p:nvSpPr>
            <p:cNvPr id="38" name="Rounded Rectangle 37"/>
            <p:cNvSpPr/>
            <p:nvPr/>
          </p:nvSpPr>
          <p:spPr>
            <a:xfrm>
              <a:off x="3394252" y="2772237"/>
              <a:ext cx="1277112" cy="25876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3051651" y="2381332"/>
              <a:ext cx="190148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A3: x1,in1 -&gt; out1,x1</a:t>
              </a:r>
              <a:endParaRPr lang="en-US" sz="1600" dirty="0"/>
            </a:p>
          </p:txBody>
        </p:sp>
      </p:grpSp>
      <p:cxnSp>
        <p:nvCxnSpPr>
          <p:cNvPr id="40" name="Straight Arrow Connector 39"/>
          <p:cNvCxnSpPr>
            <a:endCxn id="38" idx="1"/>
          </p:cNvCxnSpPr>
          <p:nvPr/>
        </p:nvCxnSpPr>
        <p:spPr>
          <a:xfrm flipV="1">
            <a:off x="4494015" y="3147438"/>
            <a:ext cx="1008754" cy="40288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40"/>
          <p:cNvGrpSpPr/>
          <p:nvPr/>
        </p:nvGrpSpPr>
        <p:grpSpPr>
          <a:xfrm>
            <a:off x="4902426" y="3744700"/>
            <a:ext cx="2228302" cy="649665"/>
            <a:chOff x="2813449" y="2381332"/>
            <a:chExt cx="2228302" cy="649665"/>
          </a:xfrm>
        </p:grpSpPr>
        <p:sp>
          <p:nvSpPr>
            <p:cNvPr id="43" name="Rounded Rectangle 42"/>
            <p:cNvSpPr/>
            <p:nvPr/>
          </p:nvSpPr>
          <p:spPr>
            <a:xfrm>
              <a:off x="3394252" y="2772237"/>
              <a:ext cx="1277112" cy="25876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2813449" y="2381332"/>
              <a:ext cx="222830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A4: in2,y,out2 -&gt; x2,out3</a:t>
              </a:r>
              <a:endParaRPr lang="en-US" sz="1600" dirty="0"/>
            </a:p>
          </p:txBody>
        </p:sp>
      </p:grpSp>
      <p:cxnSp>
        <p:nvCxnSpPr>
          <p:cNvPr id="48" name="Straight Arrow Connector 47"/>
          <p:cNvCxnSpPr>
            <a:endCxn id="43" idx="1"/>
          </p:cNvCxnSpPr>
          <p:nvPr/>
        </p:nvCxnSpPr>
        <p:spPr>
          <a:xfrm>
            <a:off x="4494015" y="4264985"/>
            <a:ext cx="989214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>
            <a:off x="4474476" y="3296492"/>
            <a:ext cx="1028293" cy="829874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/>
          <p:cNvSpPr/>
          <p:nvPr/>
        </p:nvSpPr>
        <p:spPr>
          <a:xfrm>
            <a:off x="2743200" y="1905000"/>
            <a:ext cx="4318452" cy="2777208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7620000" y="1932989"/>
            <a:ext cx="10241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awaits in1</a:t>
            </a:r>
            <a:endParaRPr lang="en-US" sz="1600" dirty="0"/>
          </a:p>
        </p:txBody>
      </p:sp>
      <p:sp>
        <p:nvSpPr>
          <p:cNvPr id="42" name="TextBox 41"/>
          <p:cNvSpPr txBox="1"/>
          <p:nvPr/>
        </p:nvSpPr>
        <p:spPr>
          <a:xfrm>
            <a:off x="7620000" y="3798906"/>
            <a:ext cx="137999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awaits in1, in2</a:t>
            </a:r>
            <a:endParaRPr lang="en-US" sz="1600" dirty="0"/>
          </a:p>
        </p:txBody>
      </p:sp>
      <p:grpSp>
        <p:nvGrpSpPr>
          <p:cNvPr id="44" name="Group 43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45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6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0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277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018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41" grpId="0"/>
      <p:bldP spid="4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Back to Parallel Composition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3733800"/>
            <a:ext cx="8686800" cy="990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Relay and Inverter are not compatible since there is a cycle in their combined await dependencies</a:t>
            </a:r>
            <a:endParaRPr lang="en-US" dirty="0" smtClean="0">
              <a:latin typeface="Comic Sans MS" pitchFamily="66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3322946" y="1364209"/>
            <a:ext cx="1600200" cy="61130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2518013" y="1669861"/>
            <a:ext cx="804933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2518013" y="1671565"/>
            <a:ext cx="0" cy="1164324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5722393" y="1669861"/>
            <a:ext cx="0" cy="1138918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flipH="1">
            <a:off x="4923146" y="2835037"/>
            <a:ext cx="810904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3322946" y="1012008"/>
            <a:ext cx="6293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Relay</a:t>
            </a:r>
            <a:endParaRPr lang="en-US" sz="1600" dirty="0"/>
          </a:p>
        </p:txBody>
      </p:sp>
      <p:sp>
        <p:nvSpPr>
          <p:cNvPr id="24" name="Rectangle 23"/>
          <p:cNvSpPr/>
          <p:nvPr/>
        </p:nvSpPr>
        <p:spPr>
          <a:xfrm>
            <a:off x="3352800" y="2514600"/>
            <a:ext cx="1600200" cy="61130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3340006" y="2172067"/>
            <a:ext cx="8471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Inverter</a:t>
            </a:r>
            <a:endParaRPr lang="en-US" sz="1600" dirty="0"/>
          </a:p>
        </p:txBody>
      </p:sp>
      <p:cxnSp>
        <p:nvCxnSpPr>
          <p:cNvPr id="9" name="Straight Connector 8"/>
          <p:cNvCxnSpPr>
            <a:stCxn id="39" idx="3"/>
          </p:cNvCxnSpPr>
          <p:nvPr/>
        </p:nvCxnSpPr>
        <p:spPr>
          <a:xfrm>
            <a:off x="4923146" y="1669861"/>
            <a:ext cx="810904" cy="852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2518013" y="2835037"/>
            <a:ext cx="810904" cy="852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5867400" y="2002790"/>
            <a:ext cx="2133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/>
              <a:t>b</a:t>
            </a:r>
            <a:r>
              <a:rPr lang="en-US" sz="1600" dirty="0" err="1" smtClean="0"/>
              <a:t>ool</a:t>
            </a:r>
            <a:r>
              <a:rPr lang="en-US" sz="1600" dirty="0" smtClean="0"/>
              <a:t> out awaits in</a:t>
            </a:r>
            <a:endParaRPr lang="en-US" sz="1600" dirty="0"/>
          </a:p>
        </p:txBody>
      </p:sp>
      <p:sp>
        <p:nvSpPr>
          <p:cNvPr id="37" name="TextBox 36"/>
          <p:cNvSpPr txBox="1"/>
          <p:nvPr/>
        </p:nvSpPr>
        <p:spPr>
          <a:xfrm>
            <a:off x="685800" y="1981200"/>
            <a:ext cx="17166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b</a:t>
            </a:r>
            <a:r>
              <a:rPr lang="en-US" sz="1600" dirty="0" err="1" smtClean="0"/>
              <a:t>ool</a:t>
            </a:r>
            <a:r>
              <a:rPr lang="en-US" sz="1600" dirty="0" smtClean="0"/>
              <a:t>  in awaits out</a:t>
            </a:r>
            <a:endParaRPr lang="en-US" sz="1600" dirty="0"/>
          </a:p>
        </p:txBody>
      </p:sp>
      <p:grpSp>
        <p:nvGrpSpPr>
          <p:cNvPr id="18" name="Group 1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9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3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2301" name="Acrobat Document" r:id="rId5" imgW="4790808" imgH="6162472" progId="AcroExch.Document.7">
                    <p:embed/>
                  </p:oleObj>
                </mc:Choice>
                <mc:Fallback>
                  <p:oleObj name="Acrobat Document" r:id="rId5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552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Composing </a:t>
            </a:r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SplitDelay</a:t>
            </a: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and Inverter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3733800"/>
            <a:ext cx="8686800" cy="1524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err="1" smtClean="0">
                <a:latin typeface="Comic Sans MS" pitchFamily="66" charset="0"/>
              </a:rPr>
              <a:t>SplitDelay</a:t>
            </a:r>
            <a:r>
              <a:rPr lang="en-US" sz="2000" dirty="0" smtClean="0">
                <a:latin typeface="Comic Sans MS" pitchFamily="66" charset="0"/>
              </a:rPr>
              <a:t> and Inverter are compatible since there is no cycle in their combined await dependencies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Note: Delay and Inverter are </a:t>
            </a:r>
            <a:r>
              <a:rPr lang="en-US" sz="2000" dirty="0" smtClean="0">
                <a:solidFill>
                  <a:srgbClr val="C00000"/>
                </a:solidFill>
                <a:latin typeface="Comic Sans MS" pitchFamily="66" charset="0"/>
              </a:rPr>
              <a:t>not </a:t>
            </a:r>
            <a:r>
              <a:rPr lang="en-US" sz="2000" dirty="0" smtClean="0">
                <a:latin typeface="Comic Sans MS" pitchFamily="66" charset="0"/>
              </a:rPr>
              <a:t>compatible</a:t>
            </a:r>
            <a:endParaRPr lang="en-US" dirty="0" smtClean="0">
              <a:latin typeface="Comic Sans MS" pitchFamily="66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3322946" y="1364209"/>
            <a:ext cx="1600200" cy="61130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2518013" y="1669861"/>
            <a:ext cx="804933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2518013" y="1671565"/>
            <a:ext cx="0" cy="1164324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5722393" y="1669861"/>
            <a:ext cx="0" cy="1138918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flipH="1">
            <a:off x="4923146" y="2835037"/>
            <a:ext cx="810904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3322946" y="1012008"/>
            <a:ext cx="10112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SplitDelay</a:t>
            </a:r>
            <a:endParaRPr lang="en-US" sz="1600" dirty="0"/>
          </a:p>
        </p:txBody>
      </p:sp>
      <p:sp>
        <p:nvSpPr>
          <p:cNvPr id="24" name="Rectangle 23"/>
          <p:cNvSpPr/>
          <p:nvPr/>
        </p:nvSpPr>
        <p:spPr>
          <a:xfrm>
            <a:off x="3352800" y="2514600"/>
            <a:ext cx="1600200" cy="61130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3340006" y="2172067"/>
            <a:ext cx="8471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Inverter</a:t>
            </a:r>
            <a:endParaRPr lang="en-US" sz="1600" dirty="0"/>
          </a:p>
        </p:txBody>
      </p:sp>
      <p:cxnSp>
        <p:nvCxnSpPr>
          <p:cNvPr id="9" name="Straight Connector 8"/>
          <p:cNvCxnSpPr>
            <a:stCxn id="39" idx="3"/>
          </p:cNvCxnSpPr>
          <p:nvPr/>
        </p:nvCxnSpPr>
        <p:spPr>
          <a:xfrm>
            <a:off x="4923146" y="1669861"/>
            <a:ext cx="810904" cy="852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2518013" y="2835037"/>
            <a:ext cx="810904" cy="852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5867400" y="2002790"/>
            <a:ext cx="2133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/>
              <a:t>b</a:t>
            </a:r>
            <a:r>
              <a:rPr lang="en-US" sz="1600" dirty="0" err="1" smtClean="0"/>
              <a:t>ool</a:t>
            </a:r>
            <a:r>
              <a:rPr lang="en-US" sz="1600" dirty="0" smtClean="0"/>
              <a:t> out</a:t>
            </a:r>
            <a:endParaRPr lang="en-US" sz="1600" dirty="0"/>
          </a:p>
        </p:txBody>
      </p:sp>
      <p:sp>
        <p:nvSpPr>
          <p:cNvPr id="37" name="TextBox 36"/>
          <p:cNvSpPr txBox="1"/>
          <p:nvPr/>
        </p:nvSpPr>
        <p:spPr>
          <a:xfrm>
            <a:off x="685800" y="1981200"/>
            <a:ext cx="17166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b</a:t>
            </a:r>
            <a:r>
              <a:rPr lang="en-US" sz="1600" dirty="0" err="1" smtClean="0"/>
              <a:t>ool</a:t>
            </a:r>
            <a:r>
              <a:rPr lang="en-US" sz="1600" dirty="0" smtClean="0"/>
              <a:t>  in awaits out</a:t>
            </a:r>
            <a:endParaRPr lang="en-US" sz="1600" dirty="0"/>
          </a:p>
        </p:txBody>
      </p:sp>
      <p:grpSp>
        <p:nvGrpSpPr>
          <p:cNvPr id="18" name="Group 1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3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325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552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Component Compatibility Definition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48988" y="1505234"/>
            <a:ext cx="8995012" cy="39811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Given: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Component C1 with input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I1, output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O1, and awaits-dependency relation &gt;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Component C2 with input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I2, output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O2, and awaits-dependency relation &gt;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baseline="-25000" dirty="0" smtClean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The components C1 and C2 are compatible if 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No common outputs: sets O1 and O2 are disjoint 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The relation (&gt;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 U &gt;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) of combined await-dependencies is acyclic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Parallel Composition is allowed only for compatible components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4349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Defining the Product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1676400" y="1905000"/>
            <a:ext cx="1981200" cy="1371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Arrow Connector 39"/>
          <p:cNvCxnSpPr>
            <a:stCxn id="39" idx="3"/>
            <a:endCxn id="26" idx="1"/>
          </p:cNvCxnSpPr>
          <p:nvPr/>
        </p:nvCxnSpPr>
        <p:spPr>
          <a:xfrm>
            <a:off x="3657600" y="2590800"/>
            <a:ext cx="1037911" cy="12135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914400" y="2483893"/>
            <a:ext cx="762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762000" y="2057400"/>
            <a:ext cx="7569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in</a:t>
            </a:r>
            <a:endParaRPr lang="en-US" sz="1600" dirty="0"/>
          </a:p>
        </p:txBody>
      </p:sp>
      <p:sp>
        <p:nvSpPr>
          <p:cNvPr id="53" name="TextBox 52"/>
          <p:cNvSpPr txBox="1"/>
          <p:nvPr/>
        </p:nvSpPr>
        <p:spPr>
          <a:xfrm>
            <a:off x="3657600" y="2286000"/>
            <a:ext cx="10897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</a:t>
            </a:r>
            <a:r>
              <a:rPr lang="en-US" sz="1600" dirty="0"/>
              <a:t> </a:t>
            </a:r>
            <a:r>
              <a:rPr lang="en-US" sz="1600" dirty="0" smtClean="0"/>
              <a:t>temp</a:t>
            </a:r>
            <a:endParaRPr lang="en-US" sz="1600" dirty="0"/>
          </a:p>
        </p:txBody>
      </p:sp>
      <p:sp>
        <p:nvSpPr>
          <p:cNvPr id="54" name="TextBox 53"/>
          <p:cNvSpPr txBox="1"/>
          <p:nvPr/>
        </p:nvSpPr>
        <p:spPr>
          <a:xfrm>
            <a:off x="1676400" y="1569493"/>
            <a:ext cx="7515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Delay1</a:t>
            </a:r>
            <a:endParaRPr lang="en-US" sz="1600" dirty="0"/>
          </a:p>
        </p:txBody>
      </p:sp>
      <p:sp>
        <p:nvSpPr>
          <p:cNvPr id="26" name="Rectangle 25"/>
          <p:cNvSpPr/>
          <p:nvPr/>
        </p:nvSpPr>
        <p:spPr>
          <a:xfrm>
            <a:off x="4695511" y="1929270"/>
            <a:ext cx="2086289" cy="134733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6781800" y="2514600"/>
            <a:ext cx="1143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6858000" y="2133600"/>
            <a:ext cx="8883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out</a:t>
            </a:r>
            <a:endParaRPr lang="en-US" sz="1600" dirty="0"/>
          </a:p>
        </p:txBody>
      </p:sp>
      <p:sp>
        <p:nvSpPr>
          <p:cNvPr id="46" name="TextBox 45"/>
          <p:cNvSpPr txBox="1"/>
          <p:nvPr/>
        </p:nvSpPr>
        <p:spPr>
          <a:xfrm>
            <a:off x="4695511" y="1548270"/>
            <a:ext cx="7515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Delay2</a:t>
            </a:r>
            <a:endParaRPr lang="en-US" sz="1600" dirty="0"/>
          </a:p>
        </p:txBody>
      </p:sp>
      <p:cxnSp>
        <p:nvCxnSpPr>
          <p:cNvPr id="19" name="Straight Connector 18"/>
          <p:cNvCxnSpPr/>
          <p:nvPr/>
        </p:nvCxnSpPr>
        <p:spPr>
          <a:xfrm>
            <a:off x="1676400" y="2356809"/>
            <a:ext cx="1981200" cy="53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681293" y="2009816"/>
            <a:ext cx="11496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x1 := 0</a:t>
            </a:r>
            <a:endParaRPr lang="en-US" sz="1600" dirty="0"/>
          </a:p>
        </p:txBody>
      </p:sp>
      <p:sp>
        <p:nvSpPr>
          <p:cNvPr id="21" name="TextBox 20"/>
          <p:cNvSpPr txBox="1"/>
          <p:nvPr/>
        </p:nvSpPr>
        <p:spPr>
          <a:xfrm>
            <a:off x="1828800" y="2743200"/>
            <a:ext cx="16716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temp:=x1 ; x1:= in</a:t>
            </a:r>
            <a:endParaRPr lang="en-US" sz="1600" dirty="0"/>
          </a:p>
        </p:txBody>
      </p:sp>
      <p:cxnSp>
        <p:nvCxnSpPr>
          <p:cNvPr id="23" name="Straight Connector 22"/>
          <p:cNvCxnSpPr/>
          <p:nvPr/>
        </p:nvCxnSpPr>
        <p:spPr>
          <a:xfrm>
            <a:off x="4695511" y="2255040"/>
            <a:ext cx="2086289" cy="309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4700404" y="1908047"/>
            <a:ext cx="11496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x2 := 0</a:t>
            </a:r>
            <a:endParaRPr lang="en-US" sz="1600" dirty="0"/>
          </a:p>
        </p:txBody>
      </p:sp>
      <p:sp>
        <p:nvSpPr>
          <p:cNvPr id="28" name="TextBox 27"/>
          <p:cNvSpPr txBox="1"/>
          <p:nvPr/>
        </p:nvSpPr>
        <p:spPr>
          <a:xfrm>
            <a:off x="4800600" y="2743200"/>
            <a:ext cx="18031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out:=x2 ; x2:= temp</a:t>
            </a:r>
            <a:endParaRPr lang="en-US" sz="1600" dirty="0"/>
          </a:p>
        </p:txBody>
      </p:sp>
      <p:grpSp>
        <p:nvGrpSpPr>
          <p:cNvPr id="32" name="Group 31"/>
          <p:cNvGrpSpPr/>
          <p:nvPr/>
        </p:nvGrpSpPr>
        <p:grpSpPr>
          <a:xfrm>
            <a:off x="1614464" y="3852071"/>
            <a:ext cx="4876800" cy="1905000"/>
            <a:chOff x="2362200" y="3810000"/>
            <a:chExt cx="4876800" cy="1905000"/>
          </a:xfrm>
        </p:grpSpPr>
        <p:sp>
          <p:nvSpPr>
            <p:cNvPr id="30" name="Rectangle 29"/>
            <p:cNvSpPr/>
            <p:nvPr/>
          </p:nvSpPr>
          <p:spPr>
            <a:xfrm>
              <a:off x="2362200" y="4191000"/>
              <a:ext cx="4876800" cy="1524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2362200" y="3810000"/>
              <a:ext cx="160056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Delay1 || Delay2</a:t>
              </a:r>
              <a:endParaRPr lang="en-US" sz="1600" dirty="0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700064" y="4720978"/>
            <a:ext cx="914400" cy="426493"/>
            <a:chOff x="1447800" y="4678907"/>
            <a:chExt cx="914400" cy="426493"/>
          </a:xfrm>
        </p:grpSpPr>
        <p:cxnSp>
          <p:nvCxnSpPr>
            <p:cNvPr id="33" name="Straight Arrow Connector 32"/>
            <p:cNvCxnSpPr/>
            <p:nvPr/>
          </p:nvCxnSpPr>
          <p:spPr>
            <a:xfrm>
              <a:off x="1600200" y="5105400"/>
              <a:ext cx="762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/>
            <p:cNvSpPr txBox="1"/>
            <p:nvPr/>
          </p:nvSpPr>
          <p:spPr>
            <a:xfrm>
              <a:off x="1447800" y="4678907"/>
              <a:ext cx="7569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in</a:t>
              </a:r>
              <a:endParaRPr lang="en-US" sz="1600" dirty="0"/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6491264" y="4188127"/>
            <a:ext cx="2079666" cy="1187944"/>
            <a:chOff x="7239000" y="4146056"/>
            <a:chExt cx="2079666" cy="1187944"/>
          </a:xfrm>
        </p:grpSpPr>
        <p:cxnSp>
          <p:nvCxnSpPr>
            <p:cNvPr id="36" name="Straight Arrow Connector 35"/>
            <p:cNvCxnSpPr/>
            <p:nvPr/>
          </p:nvCxnSpPr>
          <p:spPr>
            <a:xfrm>
              <a:off x="7239000" y="4572000"/>
              <a:ext cx="1143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/>
            <p:cNvSpPr txBox="1"/>
            <p:nvPr/>
          </p:nvSpPr>
          <p:spPr>
            <a:xfrm>
              <a:off x="7493615" y="4146056"/>
              <a:ext cx="167013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bool out awaits in</a:t>
              </a:r>
              <a:endParaRPr lang="en-US" sz="1600" dirty="0"/>
            </a:p>
          </p:txBody>
        </p:sp>
        <p:cxnSp>
          <p:nvCxnSpPr>
            <p:cNvPr id="38" name="Straight Arrow Connector 37"/>
            <p:cNvCxnSpPr/>
            <p:nvPr/>
          </p:nvCxnSpPr>
          <p:spPr>
            <a:xfrm>
              <a:off x="7239000" y="5334000"/>
              <a:ext cx="1143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/>
            <p:cNvSpPr txBox="1"/>
            <p:nvPr/>
          </p:nvSpPr>
          <p:spPr>
            <a:xfrm>
              <a:off x="7493615" y="4908056"/>
              <a:ext cx="182505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bool temp awaits in</a:t>
              </a:r>
              <a:endParaRPr lang="en-US" sz="1600" dirty="0"/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1614464" y="4309271"/>
            <a:ext cx="4876800" cy="338554"/>
            <a:chOff x="2362200" y="4267200"/>
            <a:chExt cx="4876800" cy="338554"/>
          </a:xfrm>
        </p:grpSpPr>
        <p:cxnSp>
          <p:nvCxnSpPr>
            <p:cNvPr id="44" name="Straight Connector 43"/>
            <p:cNvCxnSpPr/>
            <p:nvPr/>
          </p:nvCxnSpPr>
          <p:spPr>
            <a:xfrm>
              <a:off x="2362200" y="4572000"/>
              <a:ext cx="48768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/>
            <p:cNvSpPr txBox="1"/>
            <p:nvPr/>
          </p:nvSpPr>
          <p:spPr>
            <a:xfrm>
              <a:off x="2514600" y="4267200"/>
              <a:ext cx="170431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x1 := 0; x2:=0</a:t>
              </a:r>
              <a:endParaRPr lang="en-US" sz="1600" dirty="0"/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1919264" y="4690271"/>
            <a:ext cx="1987467" cy="838200"/>
            <a:chOff x="2667000" y="4648200"/>
            <a:chExt cx="1987467" cy="838200"/>
          </a:xfrm>
        </p:grpSpPr>
        <p:sp>
          <p:nvSpPr>
            <p:cNvPr id="57" name="TextBox 56"/>
            <p:cNvSpPr txBox="1"/>
            <p:nvPr/>
          </p:nvSpPr>
          <p:spPr>
            <a:xfrm>
              <a:off x="2667000" y="5029200"/>
              <a:ext cx="167167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bg1">
                      <a:lumMod val="65000"/>
                    </a:schemeClr>
                  </a:solidFill>
                </a:rPr>
                <a:t>temp:=x1 ; x1:= in</a:t>
              </a:r>
              <a:endParaRPr lang="en-US" sz="16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58" name="Rounded Rectangle 57"/>
            <p:cNvSpPr/>
            <p:nvPr/>
          </p:nvSpPr>
          <p:spPr>
            <a:xfrm>
              <a:off x="2667000" y="4953000"/>
              <a:ext cx="1752600" cy="53340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2667000" y="4648200"/>
              <a:ext cx="198746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A1 : in, x1 -&gt; temp, x1</a:t>
              </a:r>
              <a:endParaRPr lang="en-US" sz="1600" dirty="0"/>
            </a:p>
          </p:txBody>
        </p:sp>
      </p:grpSp>
      <p:grpSp>
        <p:nvGrpSpPr>
          <p:cNvPr id="61" name="Group 60"/>
          <p:cNvGrpSpPr/>
          <p:nvPr/>
        </p:nvGrpSpPr>
        <p:grpSpPr>
          <a:xfrm>
            <a:off x="4357664" y="4690271"/>
            <a:ext cx="2118913" cy="838200"/>
            <a:chOff x="2667000" y="4648200"/>
            <a:chExt cx="2118913" cy="838200"/>
          </a:xfrm>
        </p:grpSpPr>
        <p:sp>
          <p:nvSpPr>
            <p:cNvPr id="62" name="TextBox 61"/>
            <p:cNvSpPr txBox="1"/>
            <p:nvPr/>
          </p:nvSpPr>
          <p:spPr>
            <a:xfrm>
              <a:off x="2667000" y="5029200"/>
              <a:ext cx="180312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bg1">
                      <a:lumMod val="65000"/>
                    </a:schemeClr>
                  </a:solidFill>
                </a:rPr>
                <a:t>out:=x2 ; x2:= temp</a:t>
              </a:r>
              <a:endParaRPr lang="en-US" sz="16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63" name="Rounded Rectangle 62"/>
            <p:cNvSpPr/>
            <p:nvPr/>
          </p:nvSpPr>
          <p:spPr>
            <a:xfrm>
              <a:off x="2667000" y="4953000"/>
              <a:ext cx="1752600" cy="53340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2667000" y="4648200"/>
              <a:ext cx="211891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A2 : temp, x2 -&gt; out, x2</a:t>
              </a:r>
              <a:endParaRPr lang="en-US" sz="1600" dirty="0"/>
            </a:p>
          </p:txBody>
        </p:sp>
      </p:grpSp>
      <p:cxnSp>
        <p:nvCxnSpPr>
          <p:cNvPr id="65" name="Straight Arrow Connector 64"/>
          <p:cNvCxnSpPr>
            <a:stCxn id="58" idx="3"/>
            <a:endCxn id="63" idx="1"/>
          </p:cNvCxnSpPr>
          <p:nvPr/>
        </p:nvCxnSpPr>
        <p:spPr>
          <a:xfrm>
            <a:off x="3671864" y="5261771"/>
            <a:ext cx="6858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ounded Rectangle 67"/>
          <p:cNvSpPr/>
          <p:nvPr/>
        </p:nvSpPr>
        <p:spPr>
          <a:xfrm>
            <a:off x="1752600" y="2667000"/>
            <a:ext cx="1752600" cy="5334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TextBox 68"/>
          <p:cNvSpPr txBox="1"/>
          <p:nvPr/>
        </p:nvSpPr>
        <p:spPr>
          <a:xfrm>
            <a:off x="1752600" y="2362200"/>
            <a:ext cx="19874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A1 : in, x1 -&gt; temp, x1</a:t>
            </a:r>
            <a:endParaRPr lang="en-US" sz="1600" dirty="0"/>
          </a:p>
        </p:txBody>
      </p:sp>
      <p:sp>
        <p:nvSpPr>
          <p:cNvPr id="78" name="Rounded Rectangle 77"/>
          <p:cNvSpPr/>
          <p:nvPr/>
        </p:nvSpPr>
        <p:spPr>
          <a:xfrm>
            <a:off x="4800600" y="2667000"/>
            <a:ext cx="1752600" cy="5334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/>
          <p:cNvSpPr txBox="1"/>
          <p:nvPr/>
        </p:nvSpPr>
        <p:spPr>
          <a:xfrm>
            <a:off x="4724400" y="2286000"/>
            <a:ext cx="211891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A2 : temp, x2 -&gt; out, x2</a:t>
            </a:r>
            <a:endParaRPr lang="en-US" sz="1600" dirty="0"/>
          </a:p>
        </p:txBody>
      </p:sp>
      <p:grpSp>
        <p:nvGrpSpPr>
          <p:cNvPr id="48" name="Group 4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50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1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5374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55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Composing </a:t>
            </a:r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SplitDelay</a:t>
            </a: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and Inverter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5486400" y="1828800"/>
            <a:ext cx="1752600" cy="914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60"/>
          <p:cNvGrpSpPr/>
          <p:nvPr/>
        </p:nvGrpSpPr>
        <p:grpSpPr>
          <a:xfrm>
            <a:off x="1524000" y="1219200"/>
            <a:ext cx="3962400" cy="1888122"/>
            <a:chOff x="3352800" y="1219200"/>
            <a:chExt cx="3962400" cy="1888122"/>
          </a:xfrm>
        </p:grpSpPr>
        <p:sp>
          <p:nvSpPr>
            <p:cNvPr id="62" name="Rectangle 61"/>
            <p:cNvSpPr/>
            <p:nvPr/>
          </p:nvSpPr>
          <p:spPr>
            <a:xfrm>
              <a:off x="3352800" y="1600199"/>
              <a:ext cx="3037692" cy="150712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3" name="Straight Arrow Connector 62"/>
            <p:cNvCxnSpPr/>
            <p:nvPr/>
          </p:nvCxnSpPr>
          <p:spPr>
            <a:xfrm>
              <a:off x="6400800" y="22098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TextBox 64"/>
            <p:cNvSpPr txBox="1"/>
            <p:nvPr/>
          </p:nvSpPr>
          <p:spPr>
            <a:xfrm>
              <a:off x="6477000" y="2590800"/>
              <a:ext cx="7569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in</a:t>
              </a:r>
              <a:endParaRPr lang="en-US" sz="1600" dirty="0"/>
            </a:p>
          </p:txBody>
        </p:sp>
        <p:cxnSp>
          <p:nvCxnSpPr>
            <p:cNvPr id="66" name="Straight Connector 65"/>
            <p:cNvCxnSpPr/>
            <p:nvPr/>
          </p:nvCxnSpPr>
          <p:spPr>
            <a:xfrm flipV="1">
              <a:off x="3352800" y="1888123"/>
              <a:ext cx="3037692" cy="1687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TextBox 66"/>
            <p:cNvSpPr txBox="1"/>
            <p:nvPr/>
          </p:nvSpPr>
          <p:spPr>
            <a:xfrm>
              <a:off x="3657600" y="1600200"/>
              <a:ext cx="104547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x := 0</a:t>
              </a:r>
              <a:endParaRPr lang="en-US" sz="1600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3799465" y="2432682"/>
              <a:ext cx="76174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out:=x </a:t>
              </a:r>
              <a:endParaRPr lang="en-US" sz="1600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6400800" y="1828800"/>
              <a:ext cx="88838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out</a:t>
              </a:r>
              <a:endParaRPr lang="en-US" sz="1600" dirty="0"/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3352800" y="1219200"/>
              <a:ext cx="101123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SplitDelay</a:t>
              </a:r>
              <a:endParaRPr lang="en-US" sz="1600" dirty="0"/>
            </a:p>
          </p:txBody>
        </p:sp>
      </p:grpSp>
      <p:sp>
        <p:nvSpPr>
          <p:cNvPr id="71" name="Rounded Rectangle 70"/>
          <p:cNvSpPr/>
          <p:nvPr/>
        </p:nvSpPr>
        <p:spPr>
          <a:xfrm>
            <a:off x="1844722" y="2313297"/>
            <a:ext cx="1045479" cy="517519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TextBox 71"/>
          <p:cNvSpPr txBox="1"/>
          <p:nvPr/>
        </p:nvSpPr>
        <p:spPr>
          <a:xfrm>
            <a:off x="1844722" y="1974743"/>
            <a:ext cx="11400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A1: x -&gt; out</a:t>
            </a:r>
            <a:endParaRPr lang="en-US" sz="1600" dirty="0"/>
          </a:p>
        </p:txBody>
      </p:sp>
      <p:sp>
        <p:nvSpPr>
          <p:cNvPr id="73" name="Rounded Rectangle 72"/>
          <p:cNvSpPr/>
          <p:nvPr/>
        </p:nvSpPr>
        <p:spPr>
          <a:xfrm>
            <a:off x="3388210" y="2294438"/>
            <a:ext cx="1045479" cy="517519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TextBox 73"/>
          <p:cNvSpPr txBox="1"/>
          <p:nvPr/>
        </p:nvSpPr>
        <p:spPr>
          <a:xfrm>
            <a:off x="3388210" y="1955884"/>
            <a:ext cx="10086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A2: in -&gt; x</a:t>
            </a:r>
            <a:endParaRPr lang="en-US" sz="1600" dirty="0"/>
          </a:p>
        </p:txBody>
      </p:sp>
      <p:sp>
        <p:nvSpPr>
          <p:cNvPr id="75" name="TextBox 74"/>
          <p:cNvSpPr txBox="1"/>
          <p:nvPr/>
        </p:nvSpPr>
        <p:spPr>
          <a:xfrm>
            <a:off x="3595798" y="2402779"/>
            <a:ext cx="6303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x</a:t>
            </a:r>
            <a:r>
              <a:rPr lang="en-US" sz="1600" dirty="0" smtClean="0"/>
              <a:t>:=in </a:t>
            </a:r>
            <a:endParaRPr lang="en-US" sz="1600" dirty="0"/>
          </a:p>
        </p:txBody>
      </p:sp>
      <p:cxnSp>
        <p:nvCxnSpPr>
          <p:cNvPr id="76" name="Straight Arrow Connector 75"/>
          <p:cNvCxnSpPr>
            <a:endCxn id="73" idx="1"/>
          </p:cNvCxnSpPr>
          <p:nvPr/>
        </p:nvCxnSpPr>
        <p:spPr>
          <a:xfrm>
            <a:off x="2890201" y="2532360"/>
            <a:ext cx="498009" cy="20838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ounded Rectangle 28"/>
          <p:cNvSpPr/>
          <p:nvPr/>
        </p:nvSpPr>
        <p:spPr>
          <a:xfrm>
            <a:off x="5943600" y="2209801"/>
            <a:ext cx="1066800" cy="4572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5943600" y="1905000"/>
            <a:ext cx="11015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A: out -&gt; in</a:t>
            </a:r>
            <a:endParaRPr lang="en-US" sz="1600" dirty="0"/>
          </a:p>
        </p:txBody>
      </p:sp>
      <p:sp>
        <p:nvSpPr>
          <p:cNvPr id="31" name="TextBox 30"/>
          <p:cNvSpPr txBox="1"/>
          <p:nvPr/>
        </p:nvSpPr>
        <p:spPr>
          <a:xfrm>
            <a:off x="5998788" y="2318141"/>
            <a:ext cx="10695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 := ~ out </a:t>
            </a:r>
            <a:endParaRPr lang="en-US" sz="1600" dirty="0"/>
          </a:p>
        </p:txBody>
      </p:sp>
      <p:sp>
        <p:nvSpPr>
          <p:cNvPr id="32" name="TextBox 31"/>
          <p:cNvSpPr txBox="1"/>
          <p:nvPr/>
        </p:nvSpPr>
        <p:spPr>
          <a:xfrm>
            <a:off x="5486400" y="1447800"/>
            <a:ext cx="8471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Inverter</a:t>
            </a:r>
            <a:endParaRPr lang="en-US" sz="1600" dirty="0"/>
          </a:p>
        </p:txBody>
      </p:sp>
      <p:cxnSp>
        <p:nvCxnSpPr>
          <p:cNvPr id="33" name="Straight Arrow Connector 32"/>
          <p:cNvCxnSpPr/>
          <p:nvPr/>
        </p:nvCxnSpPr>
        <p:spPr>
          <a:xfrm>
            <a:off x="4572000" y="2514600"/>
            <a:ext cx="914400" cy="0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Group 31"/>
          <p:cNvGrpSpPr/>
          <p:nvPr/>
        </p:nvGrpSpPr>
        <p:grpSpPr>
          <a:xfrm>
            <a:off x="2286000" y="3276600"/>
            <a:ext cx="4800600" cy="2743200"/>
            <a:chOff x="2362200" y="3810000"/>
            <a:chExt cx="4800600" cy="2743200"/>
          </a:xfrm>
        </p:grpSpPr>
        <p:sp>
          <p:nvSpPr>
            <p:cNvPr id="35" name="Rectangle 34"/>
            <p:cNvSpPr/>
            <p:nvPr/>
          </p:nvSpPr>
          <p:spPr>
            <a:xfrm>
              <a:off x="2362200" y="4191000"/>
              <a:ext cx="4800600" cy="23622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2362200" y="3810000"/>
              <a:ext cx="195585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SplitDelay</a:t>
              </a:r>
              <a:r>
                <a:rPr lang="en-US" sz="1600" dirty="0" smtClean="0"/>
                <a:t> || Inverter</a:t>
              </a:r>
              <a:endParaRPr lang="en-US" sz="1600" dirty="0"/>
            </a:p>
          </p:txBody>
        </p:sp>
      </p:grpSp>
      <p:grpSp>
        <p:nvGrpSpPr>
          <p:cNvPr id="37" name="Group 42"/>
          <p:cNvGrpSpPr/>
          <p:nvPr/>
        </p:nvGrpSpPr>
        <p:grpSpPr>
          <a:xfrm>
            <a:off x="7086600" y="4038600"/>
            <a:ext cx="1143000" cy="1187944"/>
            <a:chOff x="7239000" y="4146056"/>
            <a:chExt cx="1143000" cy="1187944"/>
          </a:xfrm>
        </p:grpSpPr>
        <p:cxnSp>
          <p:nvCxnSpPr>
            <p:cNvPr id="38" name="Straight Arrow Connector 37"/>
            <p:cNvCxnSpPr/>
            <p:nvPr/>
          </p:nvCxnSpPr>
          <p:spPr>
            <a:xfrm>
              <a:off x="7239000" y="4572000"/>
              <a:ext cx="1143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38"/>
            <p:cNvSpPr txBox="1"/>
            <p:nvPr/>
          </p:nvSpPr>
          <p:spPr>
            <a:xfrm>
              <a:off x="7493615" y="4146056"/>
              <a:ext cx="88838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out</a:t>
              </a:r>
              <a:endParaRPr lang="en-US" sz="1600" dirty="0"/>
            </a:p>
          </p:txBody>
        </p:sp>
        <p:cxnSp>
          <p:nvCxnSpPr>
            <p:cNvPr id="40" name="Straight Arrow Connector 39"/>
            <p:cNvCxnSpPr/>
            <p:nvPr/>
          </p:nvCxnSpPr>
          <p:spPr>
            <a:xfrm>
              <a:off x="7239000" y="5334000"/>
              <a:ext cx="1143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/>
            <p:cNvSpPr txBox="1"/>
            <p:nvPr/>
          </p:nvSpPr>
          <p:spPr>
            <a:xfrm>
              <a:off x="7493615" y="4908056"/>
              <a:ext cx="7569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in</a:t>
              </a:r>
              <a:endParaRPr lang="en-US" sz="1600" dirty="0"/>
            </a:p>
          </p:txBody>
        </p:sp>
      </p:grpSp>
      <p:grpSp>
        <p:nvGrpSpPr>
          <p:cNvPr id="42" name="Group 55"/>
          <p:cNvGrpSpPr/>
          <p:nvPr/>
        </p:nvGrpSpPr>
        <p:grpSpPr>
          <a:xfrm>
            <a:off x="2286000" y="3733800"/>
            <a:ext cx="4800600" cy="338554"/>
            <a:chOff x="2362200" y="4267200"/>
            <a:chExt cx="4800600" cy="338554"/>
          </a:xfrm>
        </p:grpSpPr>
        <p:cxnSp>
          <p:nvCxnSpPr>
            <p:cNvPr id="43" name="Straight Connector 42"/>
            <p:cNvCxnSpPr/>
            <p:nvPr/>
          </p:nvCxnSpPr>
          <p:spPr>
            <a:xfrm>
              <a:off x="2362200" y="4572000"/>
              <a:ext cx="48006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/>
            <p:cNvSpPr txBox="1"/>
            <p:nvPr/>
          </p:nvSpPr>
          <p:spPr>
            <a:xfrm>
              <a:off x="2514600" y="4267200"/>
              <a:ext cx="104547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x := 0</a:t>
              </a:r>
              <a:endParaRPr lang="en-US" sz="1600" dirty="0"/>
            </a:p>
          </p:txBody>
        </p:sp>
      </p:grpSp>
      <p:grpSp>
        <p:nvGrpSpPr>
          <p:cNvPr id="45" name="Group 59"/>
          <p:cNvGrpSpPr/>
          <p:nvPr/>
        </p:nvGrpSpPr>
        <p:grpSpPr>
          <a:xfrm>
            <a:off x="2514600" y="4114800"/>
            <a:ext cx="1186543" cy="838200"/>
            <a:chOff x="2590800" y="4648200"/>
            <a:chExt cx="1186543" cy="838200"/>
          </a:xfrm>
        </p:grpSpPr>
        <p:sp>
          <p:nvSpPr>
            <p:cNvPr id="46" name="TextBox 45"/>
            <p:cNvSpPr txBox="1"/>
            <p:nvPr/>
          </p:nvSpPr>
          <p:spPr>
            <a:xfrm>
              <a:off x="2667000" y="5029200"/>
              <a:ext cx="80823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bg1">
                      <a:lumMod val="65000"/>
                    </a:schemeClr>
                  </a:solidFill>
                </a:rPr>
                <a:t>out := x</a:t>
              </a:r>
              <a:endParaRPr lang="en-US" sz="16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47" name="Rounded Rectangle 46"/>
            <p:cNvSpPr/>
            <p:nvPr/>
          </p:nvSpPr>
          <p:spPr>
            <a:xfrm>
              <a:off x="2667000" y="4953000"/>
              <a:ext cx="914400" cy="53340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2590800" y="4648200"/>
              <a:ext cx="118654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A1 : x -&gt; out</a:t>
              </a:r>
              <a:endParaRPr lang="en-US" sz="1600" dirty="0"/>
            </a:p>
          </p:txBody>
        </p:sp>
      </p:grpSp>
      <p:grpSp>
        <p:nvGrpSpPr>
          <p:cNvPr id="49" name="Group 60"/>
          <p:cNvGrpSpPr/>
          <p:nvPr/>
        </p:nvGrpSpPr>
        <p:grpSpPr>
          <a:xfrm>
            <a:off x="5943600" y="4114800"/>
            <a:ext cx="1055097" cy="838200"/>
            <a:chOff x="2514600" y="4648200"/>
            <a:chExt cx="1055097" cy="838200"/>
          </a:xfrm>
        </p:grpSpPr>
        <p:sp>
          <p:nvSpPr>
            <p:cNvPr id="50" name="TextBox 49"/>
            <p:cNvSpPr txBox="1"/>
            <p:nvPr/>
          </p:nvSpPr>
          <p:spPr>
            <a:xfrm>
              <a:off x="2667000" y="5029200"/>
              <a:ext cx="67678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bg1">
                      <a:lumMod val="65000"/>
                    </a:schemeClr>
                  </a:solidFill>
                </a:rPr>
                <a:t>x := in</a:t>
              </a:r>
              <a:endParaRPr lang="en-US" sz="16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51" name="Rounded Rectangle 50"/>
            <p:cNvSpPr/>
            <p:nvPr/>
          </p:nvSpPr>
          <p:spPr>
            <a:xfrm>
              <a:off x="2667000" y="4953000"/>
              <a:ext cx="838200" cy="53340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2514600" y="4648200"/>
              <a:ext cx="105509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A2 : in -&gt; x</a:t>
              </a:r>
              <a:endParaRPr lang="en-US" sz="1600" dirty="0"/>
            </a:p>
          </p:txBody>
        </p:sp>
      </p:grpSp>
      <p:cxnSp>
        <p:nvCxnSpPr>
          <p:cNvPr id="57" name="Straight Arrow Connector 56"/>
          <p:cNvCxnSpPr>
            <a:stCxn id="47" idx="3"/>
            <a:endCxn id="51" idx="1"/>
          </p:cNvCxnSpPr>
          <p:nvPr/>
        </p:nvCxnSpPr>
        <p:spPr>
          <a:xfrm>
            <a:off x="3505200" y="4686300"/>
            <a:ext cx="25908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7" name="Group 86"/>
          <p:cNvGrpSpPr/>
          <p:nvPr/>
        </p:nvGrpSpPr>
        <p:grpSpPr>
          <a:xfrm>
            <a:off x="4288212" y="5149459"/>
            <a:ext cx="1124712" cy="762001"/>
            <a:chOff x="4288212" y="5149459"/>
            <a:chExt cx="1124712" cy="762001"/>
          </a:xfrm>
        </p:grpSpPr>
        <p:sp>
          <p:nvSpPr>
            <p:cNvPr id="77" name="Rounded Rectangle 76"/>
            <p:cNvSpPr/>
            <p:nvPr/>
          </p:nvSpPr>
          <p:spPr>
            <a:xfrm>
              <a:off x="4288212" y="5454260"/>
              <a:ext cx="1066800" cy="45720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4288212" y="5149459"/>
              <a:ext cx="110158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A: out -&gt; in</a:t>
              </a:r>
              <a:endParaRPr lang="en-US" sz="1600" dirty="0"/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4343400" y="5562600"/>
              <a:ext cx="106952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bg1">
                      <a:lumMod val="65000"/>
                    </a:schemeClr>
                  </a:solidFill>
                </a:rPr>
                <a:t>in := ~ out </a:t>
              </a:r>
              <a:endParaRPr lang="en-US" sz="16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80" name="Straight Arrow Connector 79"/>
          <p:cNvCxnSpPr/>
          <p:nvPr/>
        </p:nvCxnSpPr>
        <p:spPr>
          <a:xfrm>
            <a:off x="3429000" y="4953000"/>
            <a:ext cx="838200" cy="5334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 flipV="1">
            <a:off x="5334000" y="4953000"/>
            <a:ext cx="762000" cy="5334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Group 5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54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5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8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6397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16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Parallel Composition Definition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1524000"/>
            <a:ext cx="9147412" cy="48193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Given </a:t>
            </a:r>
            <a:r>
              <a:rPr lang="en-US" sz="2000" b="1" dirty="0" smtClean="0">
                <a:latin typeface="Comic Sans MS" pitchFamily="66" charset="0"/>
              </a:rPr>
              <a:t>compatible</a:t>
            </a:r>
            <a:r>
              <a:rPr lang="en-US" sz="2000" dirty="0" smtClean="0">
                <a:latin typeface="Comic Sans MS" pitchFamily="66" charset="0"/>
              </a:rPr>
              <a:t> components C1 = (I1,O1,S1,Init1,React1) and   C2 = (I2,O2,S2, Init2,React2), what’s the definition of product C = C1 || C2?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We already defined I, O, S, and Init for C</a:t>
            </a:r>
            <a:endParaRPr lang="en-US" sz="2000" baseline="-25000" dirty="0" smtClean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Suppose React1 specified using local variables L1, set of tasks </a:t>
            </a:r>
            <a:r>
              <a:rPr lang="en-US" sz="2000" dirty="0" smtClean="0">
                <a:latin typeface="Symbol" pitchFamily="18" charset="2"/>
              </a:rPr>
              <a:t>P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, and precedence &lt;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, and React2 given using local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L2, set of tasks </a:t>
            </a:r>
            <a:r>
              <a:rPr lang="en-US" sz="2000" dirty="0" smtClean="0">
                <a:latin typeface="Symbol" pitchFamily="18" charset="2"/>
              </a:rPr>
              <a:t>P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, and precedence &lt;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  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Reaction description for product C has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Local variables L1 U L2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Set of tasks </a:t>
            </a:r>
            <a:r>
              <a:rPr lang="en-US" sz="2000" dirty="0" smtClean="0">
                <a:latin typeface="Symbol" pitchFamily="18" charset="2"/>
              </a:rPr>
              <a:t>P</a:t>
            </a:r>
            <a:r>
              <a:rPr lang="en-US" sz="2000" baseline="-25000" dirty="0" smtClean="0">
                <a:latin typeface="Comic Sans MS" pitchFamily="66" charset="0"/>
              </a:rPr>
              <a:t>1 </a:t>
            </a:r>
            <a:r>
              <a:rPr lang="en-US" sz="2000" dirty="0" smtClean="0">
                <a:latin typeface="Comic Sans MS" pitchFamily="66" charset="0"/>
              </a:rPr>
              <a:t> U </a:t>
            </a:r>
            <a:r>
              <a:rPr lang="en-US" sz="2000" dirty="0" smtClean="0">
                <a:latin typeface="Symbol" pitchFamily="18" charset="2"/>
              </a:rPr>
              <a:t>P</a:t>
            </a:r>
            <a:r>
              <a:rPr lang="en-US" sz="2000" baseline="-25000" dirty="0" smtClean="0">
                <a:latin typeface="Comic Sans MS" pitchFamily="66" charset="0"/>
              </a:rPr>
              <a:t>2 </a:t>
            </a:r>
            <a:endParaRPr lang="en-US" sz="2000" dirty="0" smtClean="0">
              <a:latin typeface="Comic Sans MS" pitchFamily="66" charset="0"/>
            </a:endParaRP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Precedence edges: Edges in &lt;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 + Edges in &lt;</a:t>
            </a:r>
            <a:r>
              <a:rPr lang="en-US" sz="2000" baseline="-25000" dirty="0" smtClean="0">
                <a:latin typeface="Comic Sans MS" pitchFamily="66" charset="0"/>
              </a:rPr>
              <a:t>2  </a:t>
            </a:r>
            <a:r>
              <a:rPr lang="en-US" sz="2000" dirty="0" smtClean="0">
                <a:latin typeface="Comic Sans MS" pitchFamily="66" charset="0"/>
              </a:rPr>
              <a:t>+ Edge between tasks A1 and A2 of different components if A2 reads a </a:t>
            </a:r>
            <a:r>
              <a:rPr lang="en-US" sz="2000" dirty="0" err="1" smtClean="0">
                <a:latin typeface="Comic Sans MS" pitchFamily="66" charset="0"/>
              </a:rPr>
              <a:t>var</a:t>
            </a:r>
            <a:r>
              <a:rPr lang="en-US" sz="2000" dirty="0" smtClean="0">
                <a:latin typeface="Comic Sans MS" pitchFamily="66" charset="0"/>
              </a:rPr>
              <a:t> written by A1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7422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Parallel Composition Definition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48988" y="1505234"/>
            <a:ext cx="8766412" cy="48193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lvl="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Why is the parallel composition operation well-defined</a:t>
            </a:r>
            <a:r>
              <a:rPr lang="en-US" sz="2000" dirty="0">
                <a:latin typeface="Comic Sans MS" pitchFamily="66" charset="0"/>
              </a:rPr>
              <a:t>? (components are compatible by </a:t>
            </a:r>
            <a:r>
              <a:rPr lang="en-US" sz="2000" dirty="0" err="1">
                <a:latin typeface="Comic Sans MS" pitchFamily="66" charset="0"/>
              </a:rPr>
              <a:t>def</a:t>
            </a:r>
            <a:r>
              <a:rPr lang="en-US" sz="2000" dirty="0">
                <a:latin typeface="Comic Sans MS" pitchFamily="66" charset="0"/>
              </a:rPr>
              <a:t>, see previous slide)</a:t>
            </a:r>
            <a:endParaRPr lang="en-US" sz="2000" dirty="0" smtClean="0">
              <a:latin typeface="Comic Sans MS" pitchFamily="66" charset="0"/>
            </a:endParaRP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Can the new edges make task graph of the product cyclic?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Recall: Await-dependencies among I/O variables of compatible components must be acyclic</a:t>
            </a:r>
            <a:endParaRPr lang="en-US" sz="2000" baseline="-25000" dirty="0" smtClean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Proposition 2.1: Awaits compatibility implies </a:t>
            </a:r>
            <a:r>
              <a:rPr lang="en-US" sz="2000" dirty="0" err="1" smtClean="0">
                <a:latin typeface="Comic Sans MS" pitchFamily="66" charset="0"/>
              </a:rPr>
              <a:t>acyclicity</a:t>
            </a:r>
            <a:r>
              <a:rPr lang="en-US" sz="2000" dirty="0" smtClean="0">
                <a:latin typeface="Comic Sans MS" pitchFamily="66" charset="0"/>
              </a:rPr>
              <a:t> of product task graph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err="1" smtClean="0">
                <a:latin typeface="Comic Sans MS" pitchFamily="66" charset="0"/>
              </a:rPr>
              <a:t>Bottomline</a:t>
            </a:r>
            <a:r>
              <a:rPr lang="en-US" sz="2000" dirty="0" smtClean="0">
                <a:latin typeface="Comic Sans MS" pitchFamily="66" charset="0"/>
              </a:rPr>
              <a:t>: Interfaces capture enough information to define parallel composition in a consistent manner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Aside: possible to define more flexible (but complex) notions of awaits dependencies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445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Properties of Parallel Composition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48988" y="1505234"/>
            <a:ext cx="8766412" cy="48193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Commutative: C1 || C2 is same as C2 || C1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Associative: Given C1, C2, C3, all of (C1||C2)||C3, C1||(C2||C3), (C1||C3)||C2, … give the same result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compatibility check fails in one case, will also fail in others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err="1" smtClean="0">
                <a:latin typeface="Comic Sans MS" pitchFamily="66" charset="0"/>
              </a:rPr>
              <a:t>Bottomline</a:t>
            </a:r>
            <a:r>
              <a:rPr lang="en-US" sz="2000" dirty="0" smtClean="0">
                <a:latin typeface="Comic Sans MS" pitchFamily="66" charset="0"/>
              </a:rPr>
              <a:t>: Order in which components are composed does not matter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If both C1 and C2 are finite-state, then so is product C1||C2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C1 has n1 states and C2 has n2 states then the product has (n1 x n2) states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both C1 and C2 are deterministic, then so is product C1||C2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both C1 and C2 are input-enabled, is it guaranteed that the product C1||C2 </a:t>
            </a:r>
            <a:r>
              <a:rPr lang="en-US" sz="2000" smtClean="0">
                <a:latin typeface="Comic Sans MS" pitchFamily="66" charset="0"/>
              </a:rPr>
              <a:t>is input-enabled</a:t>
            </a:r>
            <a:r>
              <a:rPr lang="en-US" sz="2000" dirty="0" smtClean="0">
                <a:latin typeface="Comic Sans MS" pitchFamily="66" charset="0"/>
              </a:rPr>
              <a:t>??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9469" name="Acrobat Document" r:id="rId5" imgW="4790808" imgH="6162472" progId="AcroExch.Document.7">
                    <p:embed/>
                  </p:oleObj>
                </mc:Choice>
                <mc:Fallback>
                  <p:oleObj name="Acrobat Document" r:id="rId5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" name="Straight Arrow Connector 48"/>
          <p:cNvCxnSpPr/>
          <p:nvPr/>
        </p:nvCxnSpPr>
        <p:spPr>
          <a:xfrm>
            <a:off x="4572000" y="2971800"/>
            <a:ext cx="1108117" cy="891958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Example Task Graph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920548" y="1642392"/>
            <a:ext cx="4318452" cy="277720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7239000" y="2117982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2006149" y="2197257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006149" y="1779428"/>
            <a:ext cx="4427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in1</a:t>
            </a:r>
            <a:endParaRPr lang="en-US" sz="1600" dirty="0"/>
          </a:p>
        </p:txBody>
      </p:sp>
      <p:sp>
        <p:nvSpPr>
          <p:cNvPr id="16" name="TextBox 15"/>
          <p:cNvSpPr txBox="1"/>
          <p:nvPr/>
        </p:nvSpPr>
        <p:spPr>
          <a:xfrm>
            <a:off x="7265015" y="1698371"/>
            <a:ext cx="5741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out1</a:t>
            </a:r>
            <a:endParaRPr lang="en-US" sz="1600" dirty="0"/>
          </a:p>
        </p:txBody>
      </p:sp>
      <p:grpSp>
        <p:nvGrpSpPr>
          <p:cNvPr id="8" name="Group 7"/>
          <p:cNvGrpSpPr/>
          <p:nvPr/>
        </p:nvGrpSpPr>
        <p:grpSpPr>
          <a:xfrm>
            <a:off x="3200400" y="2362200"/>
            <a:ext cx="1590307" cy="649665"/>
            <a:chOff x="3257194" y="2381332"/>
            <a:chExt cx="1590307" cy="649665"/>
          </a:xfrm>
        </p:grpSpPr>
        <p:sp>
          <p:nvSpPr>
            <p:cNvPr id="4" name="Rounded Rectangle 3"/>
            <p:cNvSpPr/>
            <p:nvPr/>
          </p:nvSpPr>
          <p:spPr>
            <a:xfrm>
              <a:off x="3394252" y="2772237"/>
              <a:ext cx="1277112" cy="25876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3257194" y="2381332"/>
              <a:ext cx="159030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A1: x1,in1 -&gt; y,x1</a:t>
              </a:r>
              <a:endParaRPr lang="en-US" sz="1600" dirty="0"/>
            </a:p>
          </p:txBody>
        </p:sp>
      </p:grpSp>
      <p:cxnSp>
        <p:nvCxnSpPr>
          <p:cNvPr id="23" name="Straight Arrow Connector 22"/>
          <p:cNvCxnSpPr/>
          <p:nvPr/>
        </p:nvCxnSpPr>
        <p:spPr>
          <a:xfrm>
            <a:off x="2015035" y="38862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2015035" y="3468371"/>
            <a:ext cx="4427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in2</a:t>
            </a:r>
            <a:endParaRPr lang="en-US" sz="1600" dirty="0"/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7247951" y="3000491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7273966" y="2580880"/>
            <a:ext cx="5741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out2</a:t>
            </a:r>
            <a:endParaRPr lang="en-US" sz="1600" dirty="0"/>
          </a:p>
        </p:txBody>
      </p:sp>
      <p:cxnSp>
        <p:nvCxnSpPr>
          <p:cNvPr id="28" name="Straight Arrow Connector 27"/>
          <p:cNvCxnSpPr/>
          <p:nvPr/>
        </p:nvCxnSpPr>
        <p:spPr>
          <a:xfrm>
            <a:off x="7247951" y="3944815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7273966" y="3525204"/>
            <a:ext cx="5741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out3</a:t>
            </a:r>
            <a:endParaRPr lang="en-US" sz="160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2920548" y="1948705"/>
            <a:ext cx="43184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3035819" y="1642392"/>
            <a:ext cx="7136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x1, x2 </a:t>
            </a:r>
            <a:endParaRPr lang="en-US" sz="1600" dirty="0"/>
          </a:p>
        </p:txBody>
      </p:sp>
      <p:sp>
        <p:nvSpPr>
          <p:cNvPr id="32" name="TextBox 31"/>
          <p:cNvSpPr txBox="1"/>
          <p:nvPr/>
        </p:nvSpPr>
        <p:spPr>
          <a:xfrm>
            <a:off x="3037007" y="2042778"/>
            <a:ext cx="7087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l</a:t>
            </a:r>
            <a:r>
              <a:rPr lang="en-US" sz="1600" dirty="0" smtClean="0"/>
              <a:t>ocal y</a:t>
            </a:r>
            <a:endParaRPr lang="en-US" sz="1600" dirty="0"/>
          </a:p>
        </p:txBody>
      </p:sp>
      <p:grpSp>
        <p:nvGrpSpPr>
          <p:cNvPr id="34" name="Group 33"/>
          <p:cNvGrpSpPr/>
          <p:nvPr/>
        </p:nvGrpSpPr>
        <p:grpSpPr>
          <a:xfrm>
            <a:off x="3237654" y="3482092"/>
            <a:ext cx="1414170" cy="649665"/>
            <a:chOff x="3257194" y="2381332"/>
            <a:chExt cx="1414170" cy="649665"/>
          </a:xfrm>
        </p:grpSpPr>
        <p:sp>
          <p:nvSpPr>
            <p:cNvPr id="35" name="Rounded Rectangle 34"/>
            <p:cNvSpPr/>
            <p:nvPr/>
          </p:nvSpPr>
          <p:spPr>
            <a:xfrm>
              <a:off x="3394252" y="2772237"/>
              <a:ext cx="1277112" cy="25876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3257194" y="2381332"/>
              <a:ext cx="134844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A2: x2 -&gt; out2</a:t>
              </a:r>
              <a:endParaRPr lang="en-US" sz="1600" dirty="0"/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5337516" y="2364545"/>
            <a:ext cx="1901483" cy="649665"/>
            <a:chOff x="3051651" y="2381332"/>
            <a:chExt cx="1901483" cy="649665"/>
          </a:xfrm>
        </p:grpSpPr>
        <p:sp>
          <p:nvSpPr>
            <p:cNvPr id="38" name="Rounded Rectangle 37"/>
            <p:cNvSpPr/>
            <p:nvPr/>
          </p:nvSpPr>
          <p:spPr>
            <a:xfrm>
              <a:off x="3394252" y="2772237"/>
              <a:ext cx="1277112" cy="25876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3051651" y="2381332"/>
              <a:ext cx="190148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A3: x1,in1 -&gt; out1,x1</a:t>
              </a:r>
              <a:endParaRPr lang="en-US" sz="1600" dirty="0"/>
            </a:p>
          </p:txBody>
        </p:sp>
      </p:grpSp>
      <p:cxnSp>
        <p:nvCxnSpPr>
          <p:cNvPr id="40" name="Straight Arrow Connector 39"/>
          <p:cNvCxnSpPr>
            <a:stCxn id="4" idx="3"/>
            <a:endCxn id="38" idx="1"/>
          </p:cNvCxnSpPr>
          <p:nvPr/>
        </p:nvCxnSpPr>
        <p:spPr>
          <a:xfrm>
            <a:off x="4614570" y="2882485"/>
            <a:ext cx="1065547" cy="2345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Group 40"/>
          <p:cNvGrpSpPr/>
          <p:nvPr/>
        </p:nvGrpSpPr>
        <p:grpSpPr>
          <a:xfrm>
            <a:off x="5079774" y="3482092"/>
            <a:ext cx="2228302" cy="649665"/>
            <a:chOff x="2813449" y="2381332"/>
            <a:chExt cx="2228302" cy="649665"/>
          </a:xfrm>
        </p:grpSpPr>
        <p:sp>
          <p:nvSpPr>
            <p:cNvPr id="43" name="Rounded Rectangle 42"/>
            <p:cNvSpPr/>
            <p:nvPr/>
          </p:nvSpPr>
          <p:spPr>
            <a:xfrm>
              <a:off x="3394252" y="2772237"/>
              <a:ext cx="1277112" cy="25876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2813449" y="2381332"/>
              <a:ext cx="222830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A4: in2,y,out2 -&gt; x2,out3</a:t>
              </a:r>
              <a:endParaRPr lang="en-US" sz="1600" dirty="0"/>
            </a:p>
          </p:txBody>
        </p:sp>
      </p:grpSp>
      <p:cxnSp>
        <p:nvCxnSpPr>
          <p:cNvPr id="48" name="Straight Arrow Connector 47"/>
          <p:cNvCxnSpPr>
            <a:endCxn id="43" idx="1"/>
          </p:cNvCxnSpPr>
          <p:nvPr/>
        </p:nvCxnSpPr>
        <p:spPr>
          <a:xfrm>
            <a:off x="4671363" y="4002377"/>
            <a:ext cx="989214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Content Placeholder 3"/>
          <p:cNvSpPr txBox="1">
            <a:spLocks/>
          </p:cNvSpPr>
          <p:nvPr/>
        </p:nvSpPr>
        <p:spPr>
          <a:xfrm>
            <a:off x="239764" y="4876800"/>
            <a:ext cx="8863200" cy="990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What are possible schedules consistent with precedence constraints?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What are I/O await dependencies?</a:t>
            </a:r>
          </a:p>
        </p:txBody>
      </p:sp>
      <p:grpSp>
        <p:nvGrpSpPr>
          <p:cNvPr id="42" name="Group 4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44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5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46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61" name="Acrobat Document" r:id="rId5" imgW="4790808" imgH="6162472" progId="AcroExch.Document.7">
                    <p:embed/>
                  </p:oleObj>
                </mc:Choice>
                <mc:Fallback>
                  <p:oleObj name="Acrobat Document" r:id="rId5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018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Output Hiding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48988" y="1505234"/>
            <a:ext cx="8918812" cy="48193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Given a component C, and an output variable y, the result of hiding y in C, written as C\y, is basically the same component as C, but y is no longer an output variable, and becomes a local variable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Not available to the outside world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Useful for limiting the scope (encapsulation)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493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DoubleDelay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1676400" y="1905000"/>
            <a:ext cx="1981200" cy="1371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Arrow Connector 39"/>
          <p:cNvCxnSpPr>
            <a:stCxn id="39" idx="3"/>
            <a:endCxn id="26" idx="1"/>
          </p:cNvCxnSpPr>
          <p:nvPr/>
        </p:nvCxnSpPr>
        <p:spPr>
          <a:xfrm>
            <a:off x="3657600" y="2590800"/>
            <a:ext cx="1037911" cy="12135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endCxn id="39" idx="1"/>
          </p:cNvCxnSpPr>
          <p:nvPr/>
        </p:nvCxnSpPr>
        <p:spPr>
          <a:xfrm>
            <a:off x="457200" y="2590800"/>
            <a:ext cx="12192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304800" y="2057400"/>
            <a:ext cx="7569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in</a:t>
            </a:r>
            <a:endParaRPr lang="en-US" sz="1600" dirty="0"/>
          </a:p>
        </p:txBody>
      </p:sp>
      <p:sp>
        <p:nvSpPr>
          <p:cNvPr id="53" name="TextBox 52"/>
          <p:cNvSpPr txBox="1"/>
          <p:nvPr/>
        </p:nvSpPr>
        <p:spPr>
          <a:xfrm>
            <a:off x="3657600" y="2286000"/>
            <a:ext cx="10897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</a:t>
            </a:r>
            <a:r>
              <a:rPr lang="en-US" sz="1600" dirty="0"/>
              <a:t> </a:t>
            </a:r>
            <a:r>
              <a:rPr lang="en-US" sz="1600" dirty="0" smtClean="0"/>
              <a:t>temp</a:t>
            </a:r>
            <a:endParaRPr lang="en-US" sz="1600" dirty="0"/>
          </a:p>
        </p:txBody>
      </p:sp>
      <p:sp>
        <p:nvSpPr>
          <p:cNvPr id="54" name="TextBox 53"/>
          <p:cNvSpPr txBox="1"/>
          <p:nvPr/>
        </p:nvSpPr>
        <p:spPr>
          <a:xfrm>
            <a:off x="1676400" y="1569493"/>
            <a:ext cx="7515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Delay1</a:t>
            </a:r>
            <a:endParaRPr lang="en-US" sz="1600" dirty="0"/>
          </a:p>
        </p:txBody>
      </p:sp>
      <p:sp>
        <p:nvSpPr>
          <p:cNvPr id="26" name="Rectangle 25"/>
          <p:cNvSpPr/>
          <p:nvPr/>
        </p:nvSpPr>
        <p:spPr>
          <a:xfrm>
            <a:off x="4695511" y="1929270"/>
            <a:ext cx="2086289" cy="134733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6781800" y="2514600"/>
            <a:ext cx="1143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7315200" y="2133600"/>
            <a:ext cx="8883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out</a:t>
            </a:r>
            <a:endParaRPr lang="en-US" sz="1600" dirty="0"/>
          </a:p>
        </p:txBody>
      </p:sp>
      <p:sp>
        <p:nvSpPr>
          <p:cNvPr id="46" name="TextBox 45"/>
          <p:cNvSpPr txBox="1"/>
          <p:nvPr/>
        </p:nvSpPr>
        <p:spPr>
          <a:xfrm>
            <a:off x="4695511" y="1548270"/>
            <a:ext cx="7515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Delay2</a:t>
            </a:r>
            <a:endParaRPr lang="en-US" sz="1600" dirty="0"/>
          </a:p>
        </p:txBody>
      </p:sp>
      <p:cxnSp>
        <p:nvCxnSpPr>
          <p:cNvPr id="19" name="Straight Connector 18"/>
          <p:cNvCxnSpPr/>
          <p:nvPr/>
        </p:nvCxnSpPr>
        <p:spPr>
          <a:xfrm>
            <a:off x="1676400" y="2356809"/>
            <a:ext cx="1981200" cy="53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681293" y="2009816"/>
            <a:ext cx="11496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x1 := 0</a:t>
            </a:r>
            <a:endParaRPr lang="en-US" sz="1600" dirty="0"/>
          </a:p>
        </p:txBody>
      </p:sp>
      <p:sp>
        <p:nvSpPr>
          <p:cNvPr id="21" name="TextBox 20"/>
          <p:cNvSpPr txBox="1"/>
          <p:nvPr/>
        </p:nvSpPr>
        <p:spPr>
          <a:xfrm>
            <a:off x="1828800" y="2743200"/>
            <a:ext cx="16716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temp:=x1 ; x1:= in</a:t>
            </a:r>
            <a:endParaRPr lang="en-US" sz="1600" dirty="0"/>
          </a:p>
        </p:txBody>
      </p:sp>
      <p:cxnSp>
        <p:nvCxnSpPr>
          <p:cNvPr id="23" name="Straight Connector 22"/>
          <p:cNvCxnSpPr/>
          <p:nvPr/>
        </p:nvCxnSpPr>
        <p:spPr>
          <a:xfrm>
            <a:off x="4695511" y="2255040"/>
            <a:ext cx="2086289" cy="309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4700404" y="1908047"/>
            <a:ext cx="11496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x2 := 0</a:t>
            </a:r>
            <a:endParaRPr lang="en-US" sz="1600" dirty="0"/>
          </a:p>
        </p:txBody>
      </p:sp>
      <p:sp>
        <p:nvSpPr>
          <p:cNvPr id="28" name="TextBox 27"/>
          <p:cNvSpPr txBox="1"/>
          <p:nvPr/>
        </p:nvSpPr>
        <p:spPr>
          <a:xfrm>
            <a:off x="4800600" y="2743200"/>
            <a:ext cx="18031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out:=x2 ; x2:= temp</a:t>
            </a:r>
            <a:endParaRPr lang="en-US" sz="1600" dirty="0"/>
          </a:p>
        </p:txBody>
      </p:sp>
      <p:grpSp>
        <p:nvGrpSpPr>
          <p:cNvPr id="3" name="Group 31"/>
          <p:cNvGrpSpPr/>
          <p:nvPr/>
        </p:nvGrpSpPr>
        <p:grpSpPr>
          <a:xfrm>
            <a:off x="2362200" y="3810000"/>
            <a:ext cx="4876800" cy="2133600"/>
            <a:chOff x="2362200" y="3810000"/>
            <a:chExt cx="4876800" cy="2133600"/>
          </a:xfrm>
        </p:grpSpPr>
        <p:sp>
          <p:nvSpPr>
            <p:cNvPr id="30" name="Rectangle 29"/>
            <p:cNvSpPr/>
            <p:nvPr/>
          </p:nvSpPr>
          <p:spPr>
            <a:xfrm>
              <a:off x="2362200" y="4191000"/>
              <a:ext cx="4876800" cy="17526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2362200" y="3810000"/>
              <a:ext cx="233737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(Delay1 || Delay2) \ temp</a:t>
              </a:r>
              <a:endParaRPr lang="en-US" sz="1600" dirty="0"/>
            </a:p>
          </p:txBody>
        </p:sp>
      </p:grpSp>
      <p:grpSp>
        <p:nvGrpSpPr>
          <p:cNvPr id="4" name="Group 34"/>
          <p:cNvGrpSpPr/>
          <p:nvPr/>
        </p:nvGrpSpPr>
        <p:grpSpPr>
          <a:xfrm>
            <a:off x="1447800" y="4678907"/>
            <a:ext cx="914400" cy="426493"/>
            <a:chOff x="1447800" y="4678907"/>
            <a:chExt cx="914400" cy="426493"/>
          </a:xfrm>
        </p:grpSpPr>
        <p:cxnSp>
          <p:nvCxnSpPr>
            <p:cNvPr id="33" name="Straight Arrow Connector 32"/>
            <p:cNvCxnSpPr/>
            <p:nvPr/>
          </p:nvCxnSpPr>
          <p:spPr>
            <a:xfrm>
              <a:off x="1600200" y="5105400"/>
              <a:ext cx="762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/>
            <p:cNvSpPr txBox="1"/>
            <p:nvPr/>
          </p:nvSpPr>
          <p:spPr>
            <a:xfrm>
              <a:off x="1447800" y="4678907"/>
              <a:ext cx="7569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in</a:t>
              </a:r>
              <a:endParaRPr lang="en-US" sz="1600" dirty="0"/>
            </a:p>
          </p:txBody>
        </p:sp>
      </p:grpSp>
      <p:grpSp>
        <p:nvGrpSpPr>
          <p:cNvPr id="5" name="Group 42"/>
          <p:cNvGrpSpPr/>
          <p:nvPr/>
        </p:nvGrpSpPr>
        <p:grpSpPr>
          <a:xfrm>
            <a:off x="7239000" y="4572000"/>
            <a:ext cx="1143000" cy="425944"/>
            <a:chOff x="7239000" y="4146056"/>
            <a:chExt cx="1143000" cy="425944"/>
          </a:xfrm>
        </p:grpSpPr>
        <p:cxnSp>
          <p:nvCxnSpPr>
            <p:cNvPr id="36" name="Straight Arrow Connector 35"/>
            <p:cNvCxnSpPr/>
            <p:nvPr/>
          </p:nvCxnSpPr>
          <p:spPr>
            <a:xfrm>
              <a:off x="7239000" y="4572000"/>
              <a:ext cx="1143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/>
            <p:cNvSpPr txBox="1"/>
            <p:nvPr/>
          </p:nvSpPr>
          <p:spPr>
            <a:xfrm>
              <a:off x="7493615" y="4146056"/>
              <a:ext cx="88838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out</a:t>
              </a:r>
              <a:endParaRPr lang="en-US" sz="1600" dirty="0"/>
            </a:p>
          </p:txBody>
        </p:sp>
      </p:grpSp>
      <p:grpSp>
        <p:nvGrpSpPr>
          <p:cNvPr id="8" name="Group 55"/>
          <p:cNvGrpSpPr/>
          <p:nvPr/>
        </p:nvGrpSpPr>
        <p:grpSpPr>
          <a:xfrm>
            <a:off x="2362200" y="4267200"/>
            <a:ext cx="4876800" cy="338554"/>
            <a:chOff x="2362200" y="4267200"/>
            <a:chExt cx="4876800" cy="338554"/>
          </a:xfrm>
        </p:grpSpPr>
        <p:cxnSp>
          <p:nvCxnSpPr>
            <p:cNvPr id="44" name="Straight Connector 43"/>
            <p:cNvCxnSpPr/>
            <p:nvPr/>
          </p:nvCxnSpPr>
          <p:spPr>
            <a:xfrm>
              <a:off x="2362200" y="4572000"/>
              <a:ext cx="48768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/>
            <p:cNvSpPr txBox="1"/>
            <p:nvPr/>
          </p:nvSpPr>
          <p:spPr>
            <a:xfrm>
              <a:off x="2514600" y="4267200"/>
              <a:ext cx="170431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x1 := 0; x2:=0</a:t>
              </a:r>
              <a:endParaRPr lang="en-US" sz="1600" dirty="0"/>
            </a:p>
          </p:txBody>
        </p:sp>
      </p:grpSp>
      <p:grpSp>
        <p:nvGrpSpPr>
          <p:cNvPr id="9" name="Group 59"/>
          <p:cNvGrpSpPr/>
          <p:nvPr/>
        </p:nvGrpSpPr>
        <p:grpSpPr>
          <a:xfrm>
            <a:off x="2667000" y="4876800"/>
            <a:ext cx="1987467" cy="838200"/>
            <a:chOff x="2667000" y="4648200"/>
            <a:chExt cx="1987467" cy="838200"/>
          </a:xfrm>
        </p:grpSpPr>
        <p:sp>
          <p:nvSpPr>
            <p:cNvPr id="57" name="TextBox 56"/>
            <p:cNvSpPr txBox="1"/>
            <p:nvPr/>
          </p:nvSpPr>
          <p:spPr>
            <a:xfrm>
              <a:off x="2667000" y="5029200"/>
              <a:ext cx="167167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bg1">
                      <a:lumMod val="65000"/>
                    </a:schemeClr>
                  </a:solidFill>
                </a:rPr>
                <a:t>temp:=x1 ; x1:= in</a:t>
              </a:r>
              <a:endParaRPr lang="en-US" sz="16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58" name="Rounded Rectangle 57"/>
            <p:cNvSpPr/>
            <p:nvPr/>
          </p:nvSpPr>
          <p:spPr>
            <a:xfrm>
              <a:off x="2667000" y="4953000"/>
              <a:ext cx="1752600" cy="53340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2667000" y="4648200"/>
              <a:ext cx="198746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A1 : in, x1 -&gt; temp, x1</a:t>
              </a:r>
              <a:endParaRPr lang="en-US" sz="1600" dirty="0"/>
            </a:p>
          </p:txBody>
        </p:sp>
      </p:grpSp>
      <p:grpSp>
        <p:nvGrpSpPr>
          <p:cNvPr id="10" name="Group 60"/>
          <p:cNvGrpSpPr/>
          <p:nvPr/>
        </p:nvGrpSpPr>
        <p:grpSpPr>
          <a:xfrm>
            <a:off x="5105400" y="4876800"/>
            <a:ext cx="2118913" cy="838200"/>
            <a:chOff x="2667000" y="4648200"/>
            <a:chExt cx="2118913" cy="838200"/>
          </a:xfrm>
        </p:grpSpPr>
        <p:sp>
          <p:nvSpPr>
            <p:cNvPr id="62" name="TextBox 61"/>
            <p:cNvSpPr txBox="1"/>
            <p:nvPr/>
          </p:nvSpPr>
          <p:spPr>
            <a:xfrm>
              <a:off x="2667000" y="5029200"/>
              <a:ext cx="180312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bg1">
                      <a:lumMod val="65000"/>
                    </a:schemeClr>
                  </a:solidFill>
                </a:rPr>
                <a:t>out:=x2 ; x2:= temp</a:t>
              </a:r>
              <a:endParaRPr lang="en-US" sz="16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63" name="Rounded Rectangle 62"/>
            <p:cNvSpPr/>
            <p:nvPr/>
          </p:nvSpPr>
          <p:spPr>
            <a:xfrm>
              <a:off x="2667000" y="4953000"/>
              <a:ext cx="1752600" cy="53340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2667000" y="4648200"/>
              <a:ext cx="211891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A2 : temp, x2 -&gt; out, x2</a:t>
              </a:r>
              <a:endParaRPr lang="en-US" sz="1600" dirty="0"/>
            </a:p>
          </p:txBody>
        </p:sp>
      </p:grpSp>
      <p:cxnSp>
        <p:nvCxnSpPr>
          <p:cNvPr id="65" name="Straight Arrow Connector 64"/>
          <p:cNvCxnSpPr>
            <a:stCxn id="58" idx="3"/>
            <a:endCxn id="63" idx="1"/>
          </p:cNvCxnSpPr>
          <p:nvPr/>
        </p:nvCxnSpPr>
        <p:spPr>
          <a:xfrm>
            <a:off x="4419600" y="5448300"/>
            <a:ext cx="6858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ounded Rectangle 67"/>
          <p:cNvSpPr/>
          <p:nvPr/>
        </p:nvSpPr>
        <p:spPr>
          <a:xfrm>
            <a:off x="1752600" y="2667000"/>
            <a:ext cx="1752600" cy="5334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TextBox 68"/>
          <p:cNvSpPr txBox="1"/>
          <p:nvPr/>
        </p:nvSpPr>
        <p:spPr>
          <a:xfrm>
            <a:off x="1752600" y="2362200"/>
            <a:ext cx="19874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A1 : in, x1 -&gt; temp, x1</a:t>
            </a:r>
            <a:endParaRPr lang="en-US" sz="1600" dirty="0"/>
          </a:p>
        </p:txBody>
      </p:sp>
      <p:sp>
        <p:nvSpPr>
          <p:cNvPr id="78" name="Rounded Rectangle 77"/>
          <p:cNvSpPr/>
          <p:nvPr/>
        </p:nvSpPr>
        <p:spPr>
          <a:xfrm>
            <a:off x="4800600" y="2667000"/>
            <a:ext cx="1752600" cy="5334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/>
          <p:cNvSpPr txBox="1"/>
          <p:nvPr/>
        </p:nvSpPr>
        <p:spPr>
          <a:xfrm>
            <a:off x="4724400" y="2286000"/>
            <a:ext cx="211891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A2 : temp, x2 -&gt; out, x2</a:t>
            </a:r>
            <a:endParaRPr lang="en-US" sz="1600" dirty="0"/>
          </a:p>
        </p:txBody>
      </p:sp>
      <p:sp>
        <p:nvSpPr>
          <p:cNvPr id="67" name="Rectangle 66"/>
          <p:cNvSpPr/>
          <p:nvPr/>
        </p:nvSpPr>
        <p:spPr>
          <a:xfrm>
            <a:off x="1295400" y="1524000"/>
            <a:ext cx="5943600" cy="19812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TextBox 69"/>
          <p:cNvSpPr txBox="1"/>
          <p:nvPr/>
        </p:nvSpPr>
        <p:spPr>
          <a:xfrm>
            <a:off x="2514600" y="4572000"/>
            <a:ext cx="14743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local </a:t>
            </a:r>
            <a:r>
              <a:rPr lang="en-US" sz="1600" dirty="0" err="1" smtClean="0"/>
              <a:t>bool</a:t>
            </a:r>
            <a:r>
              <a:rPr lang="en-US" sz="1600" dirty="0" smtClean="0"/>
              <a:t> temp</a:t>
            </a:r>
            <a:endParaRPr lang="en-US" sz="1600" dirty="0"/>
          </a:p>
        </p:txBody>
      </p:sp>
      <p:grpSp>
        <p:nvGrpSpPr>
          <p:cNvPr id="48" name="Group 4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50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1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1517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55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Second-To-Minute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3276600" y="2438400"/>
            <a:ext cx="2590800" cy="19812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5867400" y="32766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2362200" y="32766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905000" y="2895600"/>
            <a:ext cx="12920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event second</a:t>
            </a:r>
            <a:endParaRPr lang="en-US" sz="1600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3276600" y="2743200"/>
            <a:ext cx="2590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3581400" y="2438400"/>
            <a:ext cx="8944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int</a:t>
            </a:r>
            <a:r>
              <a:rPr lang="en-US" sz="1600" dirty="0" smtClean="0"/>
              <a:t> x := 0</a:t>
            </a:r>
            <a:endParaRPr lang="en-US" sz="1600" dirty="0"/>
          </a:p>
        </p:txBody>
      </p:sp>
      <p:sp>
        <p:nvSpPr>
          <p:cNvPr id="36" name="TextBox 35"/>
          <p:cNvSpPr txBox="1"/>
          <p:nvPr/>
        </p:nvSpPr>
        <p:spPr>
          <a:xfrm>
            <a:off x="3581400" y="2819400"/>
            <a:ext cx="16002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if second? then {</a:t>
            </a:r>
          </a:p>
          <a:p>
            <a:r>
              <a:rPr lang="en-US" sz="1600" dirty="0" smtClean="0"/>
              <a:t>   x:=x+1;</a:t>
            </a:r>
          </a:p>
          <a:p>
            <a:r>
              <a:rPr lang="en-US" sz="1600" dirty="0" smtClean="0"/>
              <a:t>   if x==60 then {</a:t>
            </a:r>
          </a:p>
          <a:p>
            <a:r>
              <a:rPr lang="en-US" sz="1600" dirty="0" smtClean="0"/>
              <a:t>        minute!;</a:t>
            </a:r>
          </a:p>
          <a:p>
            <a:r>
              <a:rPr lang="en-US" sz="1600" dirty="0" smtClean="0"/>
              <a:t>        x :=0 }</a:t>
            </a:r>
          </a:p>
          <a:p>
            <a:r>
              <a:rPr lang="en-US" sz="1600" dirty="0" smtClean="0"/>
              <a:t>}</a:t>
            </a:r>
          </a:p>
          <a:p>
            <a:r>
              <a:rPr lang="en-US" sz="1600" dirty="0" smtClean="0"/>
              <a:t>   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5943600" y="2895600"/>
            <a:ext cx="12948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event minute</a:t>
            </a:r>
            <a:endParaRPr lang="en-US" sz="1600" dirty="0"/>
          </a:p>
        </p:txBody>
      </p:sp>
      <p:sp>
        <p:nvSpPr>
          <p:cNvPr id="13" name="Content Placeholder 3"/>
          <p:cNvSpPr txBox="1">
            <a:spLocks/>
          </p:cNvSpPr>
          <p:nvPr/>
        </p:nvSpPr>
        <p:spPr>
          <a:xfrm>
            <a:off x="304800" y="1143000"/>
            <a:ext cx="8839200" cy="1066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Desired behavior (spec):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	Issue the output event every 60</a:t>
            </a:r>
            <a:r>
              <a:rPr lang="en-US" sz="2000" baseline="30000" dirty="0" smtClean="0">
                <a:latin typeface="Comic Sans MS" pitchFamily="66" charset="0"/>
              </a:rPr>
              <a:t>th</a:t>
            </a:r>
            <a:r>
              <a:rPr lang="en-US" sz="2000" dirty="0" smtClean="0">
                <a:latin typeface="Comic Sans MS" pitchFamily="66" charset="0"/>
              </a:rPr>
              <a:t> time the input event is present</a:t>
            </a:r>
          </a:p>
        </p:txBody>
      </p:sp>
      <p:sp>
        <p:nvSpPr>
          <p:cNvPr id="14" name="Content Placeholder 3"/>
          <p:cNvSpPr txBox="1">
            <a:spLocks/>
          </p:cNvSpPr>
          <p:nvPr/>
        </p:nvSpPr>
        <p:spPr>
          <a:xfrm>
            <a:off x="0" y="4724400"/>
            <a:ext cx="9144000" cy="1219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Design the component Second-To-Hour such that it issues its output every 3600</a:t>
            </a:r>
            <a:r>
              <a:rPr lang="en-US" sz="2000" baseline="30000" dirty="0" smtClean="0">
                <a:latin typeface="Comic Sans MS" pitchFamily="66" charset="0"/>
              </a:rPr>
              <a:t>th</a:t>
            </a:r>
            <a:r>
              <a:rPr lang="en-US" sz="2000" dirty="0" smtClean="0">
                <a:latin typeface="Comic Sans MS" pitchFamily="66" charset="0"/>
              </a:rPr>
              <a:t> time its input event is present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6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7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8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2541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19" name="TextBox 18"/>
          <p:cNvSpPr txBox="1"/>
          <p:nvPr/>
        </p:nvSpPr>
        <p:spPr>
          <a:xfrm>
            <a:off x="3276600" y="2057400"/>
            <a:ext cx="15860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SecondToMinute</a:t>
            </a:r>
            <a:endParaRPr lang="en-US" sz="16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22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Synchronous Block Diagrams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981200" y="2503796"/>
            <a:ext cx="14478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762000" y="2770496"/>
            <a:ext cx="12192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772804" y="3802608"/>
            <a:ext cx="19431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4572000" y="2288844"/>
            <a:ext cx="1600200" cy="74835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2715904" y="3455159"/>
            <a:ext cx="14478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5307273" y="3453453"/>
            <a:ext cx="14478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Arrow Connector 29"/>
          <p:cNvCxnSpPr/>
          <p:nvPr/>
        </p:nvCxnSpPr>
        <p:spPr>
          <a:xfrm>
            <a:off x="3439804" y="2669844"/>
            <a:ext cx="1132196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>
            <a:off x="4175077" y="3802608"/>
            <a:ext cx="1132196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3429000" y="2898444"/>
            <a:ext cx="1175698" cy="0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9" idx="2"/>
          </p:cNvCxnSpPr>
          <p:nvPr/>
        </p:nvCxnSpPr>
        <p:spPr>
          <a:xfrm>
            <a:off x="2705100" y="3037196"/>
            <a:ext cx="495300" cy="416257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endCxn id="26" idx="2"/>
          </p:cNvCxnSpPr>
          <p:nvPr/>
        </p:nvCxnSpPr>
        <p:spPr>
          <a:xfrm flipV="1">
            <a:off x="4175077" y="3037196"/>
            <a:ext cx="1197023" cy="547048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endCxn id="28" idx="0"/>
          </p:cNvCxnSpPr>
          <p:nvPr/>
        </p:nvCxnSpPr>
        <p:spPr>
          <a:xfrm>
            <a:off x="5715000" y="3037196"/>
            <a:ext cx="316173" cy="416257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26" idx="3"/>
          </p:cNvCxnSpPr>
          <p:nvPr/>
        </p:nvCxnSpPr>
        <p:spPr>
          <a:xfrm>
            <a:off x="6172200" y="2663020"/>
            <a:ext cx="1752600" cy="6824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6755073" y="3721859"/>
            <a:ext cx="12192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 45"/>
          <p:cNvSpPr/>
          <p:nvPr/>
        </p:nvSpPr>
        <p:spPr>
          <a:xfrm>
            <a:off x="1295400" y="2133600"/>
            <a:ext cx="6069273" cy="221264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Arrow Connector 47"/>
          <p:cNvCxnSpPr/>
          <p:nvPr/>
        </p:nvCxnSpPr>
        <p:spPr>
          <a:xfrm>
            <a:off x="3886200" y="2898444"/>
            <a:ext cx="0" cy="547048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ounded Rectangle 24"/>
          <p:cNvSpPr/>
          <p:nvPr/>
        </p:nvSpPr>
        <p:spPr>
          <a:xfrm>
            <a:off x="2133600" y="2669844"/>
            <a:ext cx="381000" cy="228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28"/>
          <p:cNvSpPr/>
          <p:nvPr/>
        </p:nvSpPr>
        <p:spPr>
          <a:xfrm>
            <a:off x="2895600" y="3660444"/>
            <a:ext cx="381000" cy="228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ounded Rectangle 30"/>
          <p:cNvSpPr/>
          <p:nvPr/>
        </p:nvSpPr>
        <p:spPr>
          <a:xfrm>
            <a:off x="4648200" y="2365044"/>
            <a:ext cx="381000" cy="228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ounded Rectangle 31"/>
          <p:cNvSpPr/>
          <p:nvPr/>
        </p:nvSpPr>
        <p:spPr>
          <a:xfrm>
            <a:off x="5181600" y="2746044"/>
            <a:ext cx="381000" cy="228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ounded Rectangle 32"/>
          <p:cNvSpPr/>
          <p:nvPr/>
        </p:nvSpPr>
        <p:spPr>
          <a:xfrm>
            <a:off x="3581400" y="3660444"/>
            <a:ext cx="381000" cy="228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ounded Rectangle 33"/>
          <p:cNvSpPr/>
          <p:nvPr/>
        </p:nvSpPr>
        <p:spPr>
          <a:xfrm>
            <a:off x="2819400" y="2669844"/>
            <a:ext cx="381000" cy="228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ounded Rectangle 34"/>
          <p:cNvSpPr/>
          <p:nvPr/>
        </p:nvSpPr>
        <p:spPr>
          <a:xfrm>
            <a:off x="5638800" y="2365044"/>
            <a:ext cx="381000" cy="228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ounded Rectangle 37"/>
          <p:cNvSpPr/>
          <p:nvPr/>
        </p:nvSpPr>
        <p:spPr>
          <a:xfrm>
            <a:off x="5867400" y="3584244"/>
            <a:ext cx="381000" cy="228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Arrow Connector 38"/>
          <p:cNvCxnSpPr>
            <a:stCxn id="25" idx="3"/>
            <a:endCxn id="34" idx="1"/>
          </p:cNvCxnSpPr>
          <p:nvPr/>
        </p:nvCxnSpPr>
        <p:spPr>
          <a:xfrm>
            <a:off x="2514600" y="2784144"/>
            <a:ext cx="3048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>
            <a:off x="3276600" y="3812844"/>
            <a:ext cx="3048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31" idx="3"/>
            <a:endCxn id="35" idx="1"/>
          </p:cNvCxnSpPr>
          <p:nvPr/>
        </p:nvCxnSpPr>
        <p:spPr>
          <a:xfrm>
            <a:off x="5029200" y="2479344"/>
            <a:ext cx="6096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endCxn id="32" idx="1"/>
          </p:cNvCxnSpPr>
          <p:nvPr/>
        </p:nvCxnSpPr>
        <p:spPr>
          <a:xfrm>
            <a:off x="5029200" y="2593644"/>
            <a:ext cx="152400" cy="2667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Group 35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7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4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3565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101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9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8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Homework 1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48988" y="1505234"/>
            <a:ext cx="8766412" cy="48193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Five problems (25pts total)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Exercise 2.3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Exercise 2.14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Exercise 2.16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Exercise 2.19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Exercise 2.23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Due on Wed, Feb 4, </a:t>
            </a:r>
            <a:r>
              <a:rPr lang="en-US" sz="2000" smtClean="0">
                <a:latin typeface="Comic Sans MS" pitchFamily="66" charset="0"/>
              </a:rPr>
              <a:t>in class</a:t>
            </a:r>
            <a:endParaRPr lang="en-US" sz="2000" dirty="0" smtClean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Note: We will cover Section 2.4 in class on Monday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Recitation on Friday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Lecture slides posted at www.seas.upenn.edu/~cis540/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4589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Task Graphs: Definition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48988" y="1505234"/>
            <a:ext cx="8839200" cy="1295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For a synchronous reactive component C with input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I, output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O, state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S, and local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L, reaction description is given by a set of tasks, and precedence edges &lt; over these tasks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Each task A is specified by:</a:t>
            </a:r>
          </a:p>
        </p:txBody>
      </p:sp>
      <p:sp>
        <p:nvSpPr>
          <p:cNvPr id="31" name="Content Placeholder 3"/>
          <p:cNvSpPr txBox="1">
            <a:spLocks/>
          </p:cNvSpPr>
          <p:nvPr/>
        </p:nvSpPr>
        <p:spPr>
          <a:xfrm>
            <a:off x="609600" y="3429000"/>
            <a:ext cx="8229600" cy="21796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Read-set R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must be a </a:t>
            </a:r>
            <a:r>
              <a:rPr lang="en-US" sz="2000" dirty="0">
                <a:latin typeface="Comic Sans MS" pitchFamily="66" charset="0"/>
              </a:rPr>
              <a:t>s</a:t>
            </a:r>
            <a:r>
              <a:rPr lang="en-US" sz="2000" dirty="0" smtClean="0">
                <a:latin typeface="Comic Sans MS" pitchFamily="66" charset="0"/>
              </a:rPr>
              <a:t>ubset of I U S U O U L</a:t>
            </a:r>
          </a:p>
          <a:p>
            <a:pPr marL="457200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Write-set W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must be a subset of O U S U L</a:t>
            </a:r>
          </a:p>
          <a:p>
            <a:pPr marL="457200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Update: code to write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in W based on values of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in R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[Update] is a subset of Q</a:t>
            </a:r>
            <a:r>
              <a:rPr lang="en-US" sz="2000" baseline="-25000" dirty="0" smtClean="0">
                <a:latin typeface="Comic Sans MS" pitchFamily="66" charset="0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 x Q</a:t>
            </a:r>
            <a:r>
              <a:rPr lang="en-US" sz="2000" baseline="-25000" dirty="0" smtClean="0">
                <a:latin typeface="Comic Sans MS" pitchFamily="66" charset="0"/>
              </a:rPr>
              <a:t>W</a:t>
            </a:r>
          </a:p>
          <a:p>
            <a:pPr>
              <a:spcBef>
                <a:spcPct val="20000"/>
              </a:spcBef>
              <a:defRPr/>
            </a:pPr>
            <a:endParaRPr lang="en-US" sz="22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85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607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  <p:bldP spid="31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Requirements on Task Graph (1)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48988" y="1505234"/>
            <a:ext cx="8995012" cy="32657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The </a:t>
            </a:r>
            <a:r>
              <a:rPr lang="en-US" sz="2000" b="1" dirty="0" smtClean="0">
                <a:latin typeface="Comic Sans MS" pitchFamily="66" charset="0"/>
              </a:rPr>
              <a:t>precedence relation &lt; must be acyclic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Notation: A’ &lt;</a:t>
            </a:r>
            <a:r>
              <a:rPr lang="en-US" sz="2000" baseline="30000" dirty="0" smtClean="0">
                <a:latin typeface="Comic Sans MS" pitchFamily="66" charset="0"/>
              </a:rPr>
              <a:t>+</a:t>
            </a:r>
            <a:r>
              <a:rPr lang="en-US" sz="2000" dirty="0" smtClean="0">
                <a:latin typeface="Comic Sans MS" pitchFamily="66" charset="0"/>
              </a:rPr>
              <a:t> A means that there is a path from task A’ to task A in the task graph using precedence edges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&lt;</a:t>
            </a:r>
            <a:r>
              <a:rPr lang="en-US" sz="2000" baseline="30000" dirty="0" smtClean="0">
                <a:latin typeface="Comic Sans MS" pitchFamily="66" charset="0"/>
              </a:rPr>
              <a:t>+ </a:t>
            </a:r>
            <a:r>
              <a:rPr lang="en-US" sz="2000" dirty="0" smtClean="0">
                <a:latin typeface="Comic Sans MS" pitchFamily="66" charset="0"/>
              </a:rPr>
              <a:t>denotes the “transitive closure” of the relation &lt;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Task schedule: Total ordering A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, A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, .. A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of all the tasks consistent with the precedence edges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A’ &lt; A, then A’ must appear before A in the ordering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Multiple schedules possible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A’ &lt;</a:t>
            </a:r>
            <a:r>
              <a:rPr lang="en-US" sz="2000" baseline="30000" dirty="0" smtClean="0">
                <a:latin typeface="Comic Sans MS" pitchFamily="66" charset="0"/>
              </a:rPr>
              <a:t>+</a:t>
            </a:r>
            <a:r>
              <a:rPr lang="en-US" sz="2000" dirty="0" smtClean="0">
                <a:latin typeface="Comic Sans MS" pitchFamily="66" charset="0"/>
              </a:rPr>
              <a:t> A then A’ must appear before A in every schedule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err="1" smtClean="0">
                <a:latin typeface="Comic Sans MS" pitchFamily="66" charset="0"/>
              </a:rPr>
              <a:t>Acyclicity</a:t>
            </a:r>
            <a:r>
              <a:rPr lang="en-US" sz="2000" dirty="0" smtClean="0">
                <a:latin typeface="Comic Sans MS" pitchFamily="66" charset="0"/>
              </a:rPr>
              <a:t> of the task graph means that there is at least one task schedule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09" name="Acrobat Document" r:id="rId5" imgW="4790808" imgH="6162472" progId="AcroExch.Document.7">
                    <p:embed/>
                  </p:oleObj>
                </mc:Choice>
                <mc:Fallback>
                  <p:oleObj name="Acrobat Document" r:id="rId5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Requirements on Task Graph (2)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264994" y="1505234"/>
            <a:ext cx="8614012" cy="32657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Each </a:t>
            </a:r>
            <a:r>
              <a:rPr lang="en-US" sz="2000" b="1" dirty="0" smtClean="0">
                <a:latin typeface="Comic Sans MS" pitchFamily="66" charset="0"/>
              </a:rPr>
              <a:t>output variable </a:t>
            </a:r>
            <a:r>
              <a:rPr lang="en-US" sz="2000" dirty="0" smtClean="0">
                <a:latin typeface="Comic Sans MS" pitchFamily="66" charset="0"/>
              </a:rPr>
              <a:t>is in the write-set </a:t>
            </a:r>
            <a:r>
              <a:rPr lang="en-US" sz="2000" b="1" dirty="0" smtClean="0">
                <a:latin typeface="Comic Sans MS" pitchFamily="66" charset="0"/>
              </a:rPr>
              <a:t>of exactly one task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output y is in write-set of task A, then as soon as A executes the output y is available to the rest of the system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task A writes output y, then </a:t>
            </a:r>
            <a:r>
              <a:rPr lang="en-US" sz="2000" b="1" dirty="0" smtClean="0">
                <a:latin typeface="Comic Sans MS" pitchFamily="66" charset="0"/>
              </a:rPr>
              <a:t>y awaits an input variable x</a:t>
            </a:r>
            <a:r>
              <a:rPr lang="en-US" sz="2000" dirty="0" smtClean="0">
                <a:latin typeface="Comic Sans MS" pitchFamily="66" charset="0"/>
              </a:rPr>
              <a:t>, denoted y &gt; x,  if	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	either the task A reads x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	or another task A’ reads x such that A’ &lt;</a:t>
            </a:r>
            <a:r>
              <a:rPr lang="en-US" sz="2000" baseline="30000" dirty="0" smtClean="0">
                <a:latin typeface="Comic Sans MS" pitchFamily="66" charset="0"/>
              </a:rPr>
              <a:t>+</a:t>
            </a:r>
            <a:r>
              <a:rPr lang="en-US" sz="2000" dirty="0" smtClean="0">
                <a:latin typeface="Comic Sans MS" pitchFamily="66" charset="0"/>
              </a:rPr>
              <a:t> A 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y awaits x means that y cannot be produced before x is supplied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33" name="Acrobat Document" r:id="rId5" imgW="4790808" imgH="6162472" progId="AcroExch.Document.7">
                    <p:embed/>
                  </p:oleObj>
                </mc:Choice>
                <mc:Fallback>
                  <p:oleObj name="Acrobat Document" r:id="rId5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Requirements on Task Graph (3)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379294" y="1505234"/>
            <a:ext cx="8385412" cy="32657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b="1" dirty="0" smtClean="0">
                <a:latin typeface="Comic Sans MS" pitchFamily="66" charset="0"/>
              </a:rPr>
              <a:t>Output/local variables are written before being read</a:t>
            </a:r>
            <a:r>
              <a:rPr lang="en-US" sz="2000" dirty="0" smtClean="0">
                <a:latin typeface="Comic Sans MS" pitchFamily="66" charset="0"/>
              </a:rPr>
              <a:t>: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an output or a local variable y is in the read-set of a task A, then  y must be in the write-set of some task A’ such that A’ &lt;</a:t>
            </a:r>
            <a:r>
              <a:rPr lang="en-US" sz="2000" baseline="30000" dirty="0" smtClean="0">
                <a:latin typeface="Comic Sans MS" pitchFamily="66" charset="0"/>
              </a:rPr>
              <a:t>+</a:t>
            </a:r>
            <a:r>
              <a:rPr lang="en-US" sz="2000" dirty="0" smtClean="0">
                <a:latin typeface="Comic Sans MS" pitchFamily="66" charset="0"/>
              </a:rPr>
              <a:t> A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157" name="Acrobat Document" r:id="rId5" imgW="4790808" imgH="6162472" progId="AcroExch.Document.7">
                    <p:embed/>
                  </p:oleObj>
                </mc:Choice>
                <mc:Fallback>
                  <p:oleObj name="Acrobat Document" r:id="rId5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Requirements on Task Graph (4)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48988" y="1505234"/>
            <a:ext cx="8995012" cy="39811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Write-conflict between tasks A and A’: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There exists a variable that A writes and is either read or written by A’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If A and A’ have write-conflict, then the result depends on whether A executes before A’ or vice versa.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Example: Update of A  is x := x+1; Update of A’ is out := x 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Requirement: </a:t>
            </a:r>
            <a:r>
              <a:rPr lang="en-US" sz="2000" b="1" dirty="0" smtClean="0">
                <a:latin typeface="Comic Sans MS" pitchFamily="66" charset="0"/>
              </a:rPr>
              <a:t>Tasks with a write conflict must be ordered</a:t>
            </a:r>
            <a:r>
              <a:rPr lang="en-US" sz="2000" dirty="0" smtClean="0">
                <a:latin typeface="Comic Sans MS" pitchFamily="66" charset="0"/>
              </a:rPr>
              <a:t>: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tasks A and A’ have write-conflict then either A &lt;</a:t>
            </a:r>
            <a:r>
              <a:rPr lang="en-US" sz="2000" baseline="30000" dirty="0" smtClean="0">
                <a:latin typeface="Comic Sans MS" pitchFamily="66" charset="0"/>
              </a:rPr>
              <a:t>+</a:t>
            </a:r>
            <a:r>
              <a:rPr lang="en-US" sz="2000" dirty="0" smtClean="0">
                <a:latin typeface="Comic Sans MS" pitchFamily="66" charset="0"/>
              </a:rPr>
              <a:t> A’ or A’ &lt;</a:t>
            </a:r>
            <a:r>
              <a:rPr lang="en-US" sz="2000" baseline="30000" dirty="0" smtClean="0">
                <a:latin typeface="Comic Sans MS" pitchFamily="66" charset="0"/>
              </a:rPr>
              <a:t>+</a:t>
            </a:r>
            <a:r>
              <a:rPr lang="en-US" sz="2000" dirty="0" smtClean="0">
                <a:latin typeface="Comic Sans MS" pitchFamily="66" charset="0"/>
              </a:rPr>
              <a:t> A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The set of reactions resulting from executing all the tasks do not depend on the task schedule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181" name="Acrobat Document" r:id="rId5" imgW="4790808" imgH="6162472" progId="AcroExch.Document.7">
                    <p:embed/>
                  </p:oleObj>
                </mc:Choice>
                <mc:Fallback>
                  <p:oleObj name="Acrobat Document" r:id="rId5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Properties of Tasks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74494" y="1505234"/>
            <a:ext cx="8995012" cy="39811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Task A = (R, W, Update) is deterministic if for every value u in Q</a:t>
            </a:r>
            <a:r>
              <a:rPr lang="en-US" sz="2000" baseline="-25000" dirty="0" smtClean="0">
                <a:latin typeface="Comic Sans MS" pitchFamily="66" charset="0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 there is a unique value v in Q</a:t>
            </a:r>
            <a:r>
              <a:rPr lang="en-US" sz="2000" baseline="-25000" dirty="0" smtClean="0">
                <a:latin typeface="Comic Sans MS" pitchFamily="66" charset="0"/>
              </a:rPr>
              <a:t>W</a:t>
            </a:r>
            <a:r>
              <a:rPr lang="en-US" sz="2000" dirty="0" smtClean="0">
                <a:latin typeface="Comic Sans MS" pitchFamily="66" charset="0"/>
              </a:rPr>
              <a:t> such that (</a:t>
            </a:r>
            <a:r>
              <a:rPr lang="en-US" sz="2000" dirty="0" err="1" smtClean="0">
                <a:latin typeface="Comic Sans MS" pitchFamily="66" charset="0"/>
              </a:rPr>
              <a:t>u,v</a:t>
            </a:r>
            <a:r>
              <a:rPr lang="en-US" sz="2000" dirty="0" smtClean="0">
                <a:latin typeface="Comic Sans MS" pitchFamily="66" charset="0"/>
              </a:rPr>
              <a:t>) is in [Update]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If all tasks of a component are deterministic, what can we conclude about the component itself?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Task A = (R, W, Update) is input-enabled if for every value u in Q</a:t>
            </a:r>
            <a:r>
              <a:rPr lang="en-US" sz="2000" baseline="-25000" dirty="0" smtClean="0">
                <a:latin typeface="Comic Sans MS" pitchFamily="66" charset="0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 there exists at least one value v in Q</a:t>
            </a:r>
            <a:r>
              <a:rPr lang="en-US" sz="2000" baseline="-25000" dirty="0" smtClean="0">
                <a:latin typeface="Comic Sans MS" pitchFamily="66" charset="0"/>
              </a:rPr>
              <a:t>W</a:t>
            </a:r>
            <a:r>
              <a:rPr lang="en-US" sz="2000" dirty="0" smtClean="0">
                <a:latin typeface="Comic Sans MS" pitchFamily="66" charset="0"/>
              </a:rPr>
              <a:t> such that (</a:t>
            </a:r>
            <a:r>
              <a:rPr lang="en-US" sz="2000" dirty="0" err="1" smtClean="0">
                <a:latin typeface="Comic Sans MS" pitchFamily="66" charset="0"/>
              </a:rPr>
              <a:t>u,v</a:t>
            </a:r>
            <a:r>
              <a:rPr lang="en-US" sz="2000" dirty="0" smtClean="0">
                <a:latin typeface="Comic Sans MS" pitchFamily="66" charset="0"/>
              </a:rPr>
              <a:t>) is in [Update]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lvl="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all tasks of a component are input-enabled, what can we conclude about the component itself?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205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Interfaces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3" name="Group 40"/>
          <p:cNvGrpSpPr/>
          <p:nvPr/>
        </p:nvGrpSpPr>
        <p:grpSpPr>
          <a:xfrm>
            <a:off x="304800" y="1371600"/>
            <a:ext cx="3631585" cy="1371600"/>
            <a:chOff x="2438400" y="1143000"/>
            <a:chExt cx="3631585" cy="1371600"/>
          </a:xfrm>
        </p:grpSpPr>
        <p:sp>
          <p:nvSpPr>
            <p:cNvPr id="9" name="Rectangle 8"/>
            <p:cNvSpPr/>
            <p:nvPr/>
          </p:nvSpPr>
          <p:spPr>
            <a:xfrm>
              <a:off x="3352800" y="1600200"/>
              <a:ext cx="1752600" cy="914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Arrow Connector 9"/>
            <p:cNvCxnSpPr/>
            <p:nvPr/>
          </p:nvCxnSpPr>
          <p:spPr>
            <a:xfrm>
              <a:off x="5105400" y="20574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/>
            <p:nvPr/>
          </p:nvCxnSpPr>
          <p:spPr>
            <a:xfrm>
              <a:off x="2438400" y="20574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2438400" y="1676400"/>
              <a:ext cx="7569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in</a:t>
              </a:r>
              <a:endParaRPr lang="en-US" sz="1600" dirty="0"/>
            </a:p>
          </p:txBody>
        </p:sp>
        <p:cxnSp>
          <p:nvCxnSpPr>
            <p:cNvPr id="13" name="Straight Connector 12"/>
            <p:cNvCxnSpPr/>
            <p:nvPr/>
          </p:nvCxnSpPr>
          <p:spPr>
            <a:xfrm>
              <a:off x="3352800" y="1905000"/>
              <a:ext cx="17526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3505200" y="1600200"/>
              <a:ext cx="104547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x := 0</a:t>
              </a:r>
              <a:endParaRPr lang="en-US" sz="16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505200" y="2057400"/>
              <a:ext cx="130837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out:=x ; x:= in</a:t>
              </a:r>
              <a:endParaRPr lang="en-US" sz="1600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181600" y="1676400"/>
              <a:ext cx="88838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out</a:t>
              </a:r>
              <a:endParaRPr lang="en-US" sz="1600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3352800" y="1143000"/>
              <a:ext cx="64735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Delay</a:t>
              </a:r>
              <a:endParaRPr lang="en-US" sz="1600" dirty="0"/>
            </a:p>
          </p:txBody>
        </p:sp>
      </p:grpSp>
      <p:sp>
        <p:nvSpPr>
          <p:cNvPr id="42" name="Content Placeholder 3"/>
          <p:cNvSpPr txBox="1">
            <a:spLocks/>
          </p:cNvSpPr>
          <p:nvPr/>
        </p:nvSpPr>
        <p:spPr>
          <a:xfrm>
            <a:off x="0" y="4953000"/>
            <a:ext cx="8915400" cy="838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Interface = Input variables, Output variables, Await dependencies</a:t>
            </a:r>
          </a:p>
        </p:txBody>
      </p:sp>
      <p:grpSp>
        <p:nvGrpSpPr>
          <p:cNvPr id="50" name="Group 49"/>
          <p:cNvGrpSpPr/>
          <p:nvPr/>
        </p:nvGrpSpPr>
        <p:grpSpPr>
          <a:xfrm>
            <a:off x="4495800" y="1371600"/>
            <a:ext cx="3631585" cy="1600200"/>
            <a:chOff x="4495800" y="1371600"/>
            <a:chExt cx="3631585" cy="1600200"/>
          </a:xfrm>
        </p:grpSpPr>
        <p:grpSp>
          <p:nvGrpSpPr>
            <p:cNvPr id="27" name="Group 40"/>
            <p:cNvGrpSpPr/>
            <p:nvPr/>
          </p:nvGrpSpPr>
          <p:grpSpPr>
            <a:xfrm>
              <a:off x="4495800" y="1371600"/>
              <a:ext cx="3631585" cy="1600200"/>
              <a:chOff x="2438400" y="1143000"/>
              <a:chExt cx="3631585" cy="1600200"/>
            </a:xfrm>
          </p:grpSpPr>
          <p:sp>
            <p:nvSpPr>
              <p:cNvPr id="28" name="Rectangle 27"/>
              <p:cNvSpPr/>
              <p:nvPr/>
            </p:nvSpPr>
            <p:spPr>
              <a:xfrm>
                <a:off x="3352800" y="1600200"/>
                <a:ext cx="1752600" cy="1143000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9" name="Straight Arrow Connector 28"/>
              <p:cNvCxnSpPr/>
              <p:nvPr/>
            </p:nvCxnSpPr>
            <p:spPr>
              <a:xfrm>
                <a:off x="5105400" y="205740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Arrow Connector 29"/>
              <p:cNvCxnSpPr/>
              <p:nvPr/>
            </p:nvCxnSpPr>
            <p:spPr>
              <a:xfrm>
                <a:off x="2438400" y="205740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" name="TextBox 40"/>
              <p:cNvSpPr txBox="1"/>
              <p:nvPr/>
            </p:nvSpPr>
            <p:spPr>
              <a:xfrm>
                <a:off x="2438400" y="1676400"/>
                <a:ext cx="75693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err="1" smtClean="0"/>
                  <a:t>bool</a:t>
                </a:r>
                <a:r>
                  <a:rPr lang="en-US" sz="1600" dirty="0" smtClean="0"/>
                  <a:t> in</a:t>
                </a:r>
                <a:endParaRPr lang="en-US" sz="1600" dirty="0"/>
              </a:p>
            </p:txBody>
          </p:sp>
          <p:cxnSp>
            <p:nvCxnSpPr>
              <p:cNvPr id="43" name="Straight Connector 42"/>
              <p:cNvCxnSpPr/>
              <p:nvPr/>
            </p:nvCxnSpPr>
            <p:spPr>
              <a:xfrm>
                <a:off x="3352800" y="1905000"/>
                <a:ext cx="17526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4" name="TextBox 43"/>
              <p:cNvSpPr txBox="1"/>
              <p:nvPr/>
            </p:nvSpPr>
            <p:spPr>
              <a:xfrm>
                <a:off x="3505200" y="1600200"/>
                <a:ext cx="104547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err="1" smtClean="0"/>
                  <a:t>bool</a:t>
                </a:r>
                <a:r>
                  <a:rPr lang="en-US" sz="1600" dirty="0" smtClean="0"/>
                  <a:t> x := 0</a:t>
                </a:r>
                <a:endParaRPr lang="en-US" sz="1600" dirty="0"/>
              </a:p>
            </p:txBody>
          </p:sp>
          <p:sp>
            <p:nvSpPr>
              <p:cNvPr id="45" name="TextBox 44"/>
              <p:cNvSpPr txBox="1"/>
              <p:nvPr/>
            </p:nvSpPr>
            <p:spPr>
              <a:xfrm>
                <a:off x="3581400" y="2286000"/>
                <a:ext cx="130837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smtClean="0"/>
                  <a:t>out:=x ; x:= in</a:t>
                </a:r>
                <a:endParaRPr lang="en-US" sz="1600" dirty="0"/>
              </a:p>
            </p:txBody>
          </p:sp>
          <p:sp>
            <p:nvSpPr>
              <p:cNvPr id="46" name="TextBox 45"/>
              <p:cNvSpPr txBox="1"/>
              <p:nvPr/>
            </p:nvSpPr>
            <p:spPr>
              <a:xfrm>
                <a:off x="5181600" y="1676400"/>
                <a:ext cx="888385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err="1" smtClean="0"/>
                  <a:t>bool</a:t>
                </a:r>
                <a:r>
                  <a:rPr lang="en-US" sz="1600" dirty="0" smtClean="0"/>
                  <a:t> out</a:t>
                </a:r>
                <a:endParaRPr lang="en-US" sz="1600" dirty="0"/>
              </a:p>
            </p:txBody>
          </p:sp>
          <p:sp>
            <p:nvSpPr>
              <p:cNvPr id="47" name="TextBox 46"/>
              <p:cNvSpPr txBox="1"/>
              <p:nvPr/>
            </p:nvSpPr>
            <p:spPr>
              <a:xfrm>
                <a:off x="3352800" y="1143000"/>
                <a:ext cx="64735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smtClean="0"/>
                  <a:t>Delay</a:t>
                </a:r>
                <a:endParaRPr lang="en-US" sz="1600" dirty="0"/>
              </a:p>
            </p:txBody>
          </p:sp>
        </p:grpSp>
        <p:sp>
          <p:nvSpPr>
            <p:cNvPr id="48" name="Rounded Rectangle 47"/>
            <p:cNvSpPr/>
            <p:nvPr/>
          </p:nvSpPr>
          <p:spPr>
            <a:xfrm>
              <a:off x="5638800" y="2514600"/>
              <a:ext cx="1371600" cy="381001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5638800" y="2209800"/>
              <a:ext cx="138050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A: </a:t>
              </a:r>
              <a:r>
                <a:rPr lang="en-US" sz="1600" dirty="0" err="1" smtClean="0"/>
                <a:t>x,in</a:t>
              </a:r>
              <a:r>
                <a:rPr lang="en-US" sz="1600" dirty="0" smtClean="0"/>
                <a:t> -&gt; </a:t>
              </a:r>
              <a:r>
                <a:rPr lang="en-US" sz="1600" dirty="0" err="1" smtClean="0"/>
                <a:t>out,x</a:t>
              </a:r>
              <a:endParaRPr lang="en-US" sz="1600" dirty="0"/>
            </a:p>
          </p:txBody>
        </p:sp>
      </p:grpSp>
      <p:grpSp>
        <p:nvGrpSpPr>
          <p:cNvPr id="51" name="Group 40"/>
          <p:cNvGrpSpPr/>
          <p:nvPr/>
        </p:nvGrpSpPr>
        <p:grpSpPr>
          <a:xfrm>
            <a:off x="1905000" y="3048000"/>
            <a:ext cx="4413337" cy="1371600"/>
            <a:chOff x="2438400" y="1143000"/>
            <a:chExt cx="4413337" cy="1371600"/>
          </a:xfrm>
        </p:grpSpPr>
        <p:sp>
          <p:nvSpPr>
            <p:cNvPr id="52" name="Rectangle 51"/>
            <p:cNvSpPr/>
            <p:nvPr/>
          </p:nvSpPr>
          <p:spPr>
            <a:xfrm>
              <a:off x="3352800" y="1600200"/>
              <a:ext cx="1752600" cy="914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Arrow Connector 52"/>
            <p:cNvCxnSpPr/>
            <p:nvPr/>
          </p:nvCxnSpPr>
          <p:spPr>
            <a:xfrm>
              <a:off x="5105400" y="20574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/>
            <p:cNvCxnSpPr/>
            <p:nvPr/>
          </p:nvCxnSpPr>
          <p:spPr>
            <a:xfrm>
              <a:off x="2438400" y="20574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/>
            <p:cNvSpPr txBox="1"/>
            <p:nvPr/>
          </p:nvSpPr>
          <p:spPr>
            <a:xfrm>
              <a:off x="2438400" y="1676400"/>
              <a:ext cx="7569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in</a:t>
              </a:r>
              <a:endParaRPr lang="en-US" sz="1600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5181600" y="1676400"/>
              <a:ext cx="167013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out awaits in</a:t>
              </a:r>
              <a:endParaRPr lang="en-US" sz="1600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3352800" y="1143000"/>
              <a:ext cx="143750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Delay Interface</a:t>
              </a:r>
              <a:endParaRPr lang="en-US" sz="1600" dirty="0"/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7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8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9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229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9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12169</TotalTime>
  <Words>2150</Words>
  <Application>Microsoft Office PowerPoint</Application>
  <PresentationFormat>On-screen Show (4:3)</PresentationFormat>
  <Paragraphs>315</Paragraphs>
  <Slides>24</Slides>
  <Notes>8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Arial</vt:lpstr>
      <vt:lpstr>Calibri</vt:lpstr>
      <vt:lpstr>Comic Sans MS</vt:lpstr>
      <vt:lpstr>Symbol</vt:lpstr>
      <vt:lpstr>Times New Roman</vt:lpstr>
      <vt:lpstr>Wingdings</vt:lpstr>
      <vt:lpstr>Office Theme</vt:lpstr>
      <vt:lpstr>Acrobat Document</vt:lpstr>
      <vt:lpstr>CIS 540 Principles of Embedded Computation  Spring 2015  http://www.seas.upenn.edu/~cis540/</vt:lpstr>
      <vt:lpstr>Example Task Graph</vt:lpstr>
      <vt:lpstr>Task Graphs: Definition</vt:lpstr>
      <vt:lpstr>Requirements on Task Graph (1)</vt:lpstr>
      <vt:lpstr>Requirements on Task Graph (2)</vt:lpstr>
      <vt:lpstr>Requirements on Task Graph (3)</vt:lpstr>
      <vt:lpstr>Requirements on Task Graph (4)</vt:lpstr>
      <vt:lpstr>Properties of Tasks</vt:lpstr>
      <vt:lpstr>Interfaces</vt:lpstr>
      <vt:lpstr>Interface: SplitDelay</vt:lpstr>
      <vt:lpstr>Example Interface</vt:lpstr>
      <vt:lpstr>Back to Parallel Composition</vt:lpstr>
      <vt:lpstr>Composing SplitDelay and Inverter</vt:lpstr>
      <vt:lpstr>Component Compatibility Definition</vt:lpstr>
      <vt:lpstr>Defining the Product</vt:lpstr>
      <vt:lpstr>Composing SplitDelay and Inverter</vt:lpstr>
      <vt:lpstr>Parallel Composition Definition</vt:lpstr>
      <vt:lpstr>Parallel Composition Definition</vt:lpstr>
      <vt:lpstr>Properties of Parallel Composition</vt:lpstr>
      <vt:lpstr>Output Hiding</vt:lpstr>
      <vt:lpstr>DoubleDelay</vt:lpstr>
      <vt:lpstr>Second-To-Minute</vt:lpstr>
      <vt:lpstr>Synchronous Block Diagrams</vt:lpstr>
      <vt:lpstr>Homework 1</vt:lpstr>
    </vt:vector>
  </TitlesOfParts>
  <Company>University of Pennsylvania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</dc:title>
  <dc:creator>alur</dc:creator>
  <cp:lastModifiedBy>Francesco Bellotti</cp:lastModifiedBy>
  <cp:revision>239</cp:revision>
  <cp:lastPrinted>2017-10-02T11:19:10Z</cp:lastPrinted>
  <dcterms:created xsi:type="dcterms:W3CDTF">2014-01-14T17:55:37Z</dcterms:created>
  <dcterms:modified xsi:type="dcterms:W3CDTF">2020-10-07T11:16:10Z</dcterms:modified>
</cp:coreProperties>
</file>